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301" r:id="rId3"/>
    <p:sldId id="257" r:id="rId4"/>
    <p:sldId id="259" r:id="rId5"/>
    <p:sldId id="260" r:id="rId6"/>
    <p:sldId id="285" r:id="rId7"/>
    <p:sldId id="261" r:id="rId8"/>
    <p:sldId id="262" r:id="rId9"/>
    <p:sldId id="263" r:id="rId10"/>
    <p:sldId id="284" r:id="rId11"/>
    <p:sldId id="281" r:id="rId12"/>
    <p:sldId id="283" r:id="rId13"/>
    <p:sldId id="264" r:id="rId14"/>
    <p:sldId id="265" r:id="rId15"/>
    <p:sldId id="268" r:id="rId16"/>
    <p:sldId id="266" r:id="rId17"/>
    <p:sldId id="267" r:id="rId18"/>
    <p:sldId id="271" r:id="rId19"/>
    <p:sldId id="269" r:id="rId20"/>
    <p:sldId id="270" r:id="rId21"/>
    <p:sldId id="297" r:id="rId22"/>
    <p:sldId id="299" r:id="rId23"/>
    <p:sldId id="275" r:id="rId24"/>
    <p:sldId id="274" r:id="rId25"/>
    <p:sldId id="304" r:id="rId26"/>
    <p:sldId id="300" r:id="rId27"/>
    <p:sldId id="302" r:id="rId28"/>
    <p:sldId id="278" r:id="rId29"/>
    <p:sldId id="279" r:id="rId30"/>
    <p:sldId id="286" r:id="rId31"/>
    <p:sldId id="287" r:id="rId32"/>
    <p:sldId id="288" r:id="rId33"/>
    <p:sldId id="291" r:id="rId34"/>
    <p:sldId id="293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665" y="5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38225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6"/>
            <a:ext cx="4273355" cy="55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1985791" y="9232739"/>
            <a:ext cx="368769" cy="3520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ransition spd="med"/>
  <p:hf hdr="0" ftr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nuitrcs/intro-quest-Fall2019" TargetMode="External"/><Relationship Id="rId4" Type="http://schemas.openxmlformats.org/officeDocument/2006/relationships/hyperlink" Target="https://github.com/nuitrcs/intro_quest_workshop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kb.northwestern.edu/quest-software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northwestern.edu" TargetMode="Externa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page.php?id=69247" TargetMode="External"/><Relationship Id="rId2" Type="http://schemas.openxmlformats.org/officeDocument/2006/relationships/hyperlink" Target="https://kb.northwestern.edu/page.php?id=70719" TargetMode="Externa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ftw.org/fftw-3.3.7.tar.gz" TargetMode="Externa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980439" y="569624"/>
            <a:ext cx="11979825" cy="2664928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Intro</a:t>
            </a:r>
            <a:r>
              <a:rPr lang="en-US" dirty="0" smtClean="0"/>
              <a:t>duction</a:t>
            </a:r>
            <a:r>
              <a:rPr dirty="0" smtClean="0"/>
              <a:t> </a:t>
            </a:r>
            <a:r>
              <a:rPr dirty="0"/>
              <a:t>to Quest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xfrm>
            <a:off x="1300480" y="3957247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endParaRPr dirty="0"/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lang="en-US" dirty="0"/>
              <a:t>Alper </a:t>
            </a:r>
            <a:r>
              <a:rPr lang="en-US" dirty="0" err="1"/>
              <a:t>Kinaci</a:t>
            </a:r>
            <a:r>
              <a:rPr dirty="0"/>
              <a:t>, Sr. </a:t>
            </a:r>
            <a:r>
              <a:rPr lang="en-US" dirty="0"/>
              <a:t>Computational</a:t>
            </a:r>
            <a:r>
              <a:rPr dirty="0"/>
              <a:t>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dirty="0"/>
              <a:t>Research Computing Services</a:t>
            </a:r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420576" y="6917522"/>
            <a:ext cx="946412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://github.com/nuitrcs/intro-quest-Fall2019</a:t>
            </a:r>
            <a:endParaRPr u="sng" dirty="0">
              <a:hlinkClick r:id="rId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8086599" y="2547921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860+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7990758" y="3200067"/>
            <a:ext cx="474488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128 GB </a:t>
            </a:r>
            <a:r>
              <a:rPr dirty="0" smtClean="0"/>
              <a:t>RAM</a:t>
            </a:r>
            <a:r>
              <a:rPr lang="en-US" dirty="0" smtClean="0"/>
              <a:t> (Q5, Q6)</a:t>
            </a:r>
            <a:endParaRPr dirty="0"/>
          </a:p>
        </p:txBody>
      </p: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Node Architectures</a:t>
            </a:r>
            <a:r>
              <a:rPr dirty="0" smtClean="0"/>
              <a:t>:</a:t>
            </a:r>
            <a:r>
              <a:rPr lang="en-US" dirty="0" smtClean="0"/>
              <a:t> 5 Generation of Nodes</a:t>
            </a:r>
            <a:endParaRPr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534654" y="2828465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0" name="Straight Connector 949"/>
          <p:cNvCxnSpPr/>
          <p:nvPr/>
        </p:nvCxnSpPr>
        <p:spPr>
          <a:xfrm flipH="1">
            <a:off x="4866571" y="2831669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1" name="Shape 917"/>
          <p:cNvSpPr/>
          <p:nvPr/>
        </p:nvSpPr>
        <p:spPr>
          <a:xfrm>
            <a:off x="1439430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</a:t>
            </a:r>
          </a:p>
        </p:txBody>
      </p:sp>
      <p:sp>
        <p:nvSpPr>
          <p:cNvPr id="952" name="Shape 917"/>
          <p:cNvSpPr/>
          <p:nvPr/>
        </p:nvSpPr>
        <p:spPr>
          <a:xfrm>
            <a:off x="3381827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Q6</a:t>
            </a:r>
          </a:p>
        </p:txBody>
      </p:sp>
      <p:sp>
        <p:nvSpPr>
          <p:cNvPr id="953" name="Shape 917"/>
          <p:cNvSpPr/>
          <p:nvPr/>
        </p:nvSpPr>
        <p:spPr>
          <a:xfrm>
            <a:off x="502604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Q8</a:t>
            </a:r>
          </a:p>
        </p:txBody>
      </p:sp>
      <p:sp>
        <p:nvSpPr>
          <p:cNvPr id="954" name="Shape 917"/>
          <p:cNvSpPr/>
          <p:nvPr/>
        </p:nvSpPr>
        <p:spPr>
          <a:xfrm>
            <a:off x="8086599" y="5800298"/>
            <a:ext cx="4478790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 </a:t>
            </a:r>
            <a:r>
              <a:rPr lang="en-US" dirty="0" smtClean="0">
                <a:sym typeface="Wingdings" panose="05000000000000000000" pitchFamily="2" charset="2"/>
              </a:rPr>
              <a:t> 24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Q6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Q8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Q9  40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Q10 52 cores/node</a:t>
            </a:r>
            <a:endParaRPr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r="1904"/>
          <a:stretch/>
        </p:blipFill>
        <p:spPr bwMode="auto">
          <a:xfrm>
            <a:off x="731520" y="3073645"/>
            <a:ext cx="6327648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hape 918"/>
          <p:cNvSpPr/>
          <p:nvPr/>
        </p:nvSpPr>
        <p:spPr>
          <a:xfrm>
            <a:off x="8276662" y="3881142"/>
            <a:ext cx="36163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mtClean="0"/>
              <a:t>96</a:t>
            </a:r>
            <a:r>
              <a:rPr smtClean="0"/>
              <a:t> GB RAM</a:t>
            </a:r>
            <a:r>
              <a:rPr lang="en-US" smtClean="0"/>
              <a:t> (Q8)</a:t>
            </a:r>
            <a:endParaRPr lang="en-US" dirty="0" smtClean="0"/>
          </a:p>
        </p:txBody>
      </p:sp>
      <p:sp>
        <p:nvSpPr>
          <p:cNvPr id="1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15" name="Shape 918"/>
          <p:cNvSpPr/>
          <p:nvPr/>
        </p:nvSpPr>
        <p:spPr>
          <a:xfrm>
            <a:off x="8020182" y="4537732"/>
            <a:ext cx="500136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192</a:t>
            </a:r>
            <a:r>
              <a:rPr dirty="0" smtClean="0"/>
              <a:t> GB RAM</a:t>
            </a:r>
            <a:r>
              <a:rPr lang="en-US" dirty="0" smtClean="0"/>
              <a:t> (Q9, Q10)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6709337" y="2872668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Connector 17"/>
          <p:cNvCxnSpPr/>
          <p:nvPr/>
        </p:nvCxnSpPr>
        <p:spPr>
          <a:xfrm flipH="1">
            <a:off x="5892335" y="2828746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Shape 917"/>
          <p:cNvSpPr/>
          <p:nvPr/>
        </p:nvSpPr>
        <p:spPr>
          <a:xfrm>
            <a:off x="5991192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Q9</a:t>
            </a:r>
          </a:p>
        </p:txBody>
      </p:sp>
      <p:sp>
        <p:nvSpPr>
          <p:cNvPr id="20" name="Shape 917"/>
          <p:cNvSpPr/>
          <p:nvPr/>
        </p:nvSpPr>
        <p:spPr>
          <a:xfrm>
            <a:off x="6861752" y="6579999"/>
            <a:ext cx="9746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Q10</a:t>
            </a:r>
          </a:p>
        </p:txBody>
      </p:sp>
    </p:spTree>
    <p:extLst>
      <p:ext uri="{BB962C8B-B14F-4D97-AF65-F5344CB8AC3E}">
        <p14:creationId xmlns:p14="http://schemas.microsoft.com/office/powerpoint/2010/main" val="124572968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0" animBg="1"/>
      <p:bldP spid="952" grpId="0" animBg="1"/>
      <p:bldP spid="953" grpId="0" animBg="1"/>
      <p:bldP spid="954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4413502"/>
            <a:ext cx="3586874" cy="3447516"/>
            <a:chOff x="0" y="-4444"/>
            <a:chExt cx="3586872" cy="3447515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1157656" y="-4444"/>
              <a:ext cx="110286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8</a:t>
              </a:r>
              <a:r>
                <a:rPr dirty="0" smtClean="0"/>
                <a:t> </a:t>
              </a:r>
              <a:r>
                <a:rPr dirty="0"/>
                <a:t>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24388" y="1802579"/>
              <a:ext cx="346248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123xx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/>
              <a:t>:</a:t>
            </a:r>
            <a:r>
              <a:rPr lang="en-US" dirty="0"/>
              <a:t> General </a:t>
            </a:r>
            <a:r>
              <a:rPr lang="en-US" dirty="0" smtClean="0"/>
              <a:t>Access 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930882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6289683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210942-15E9-48F6-85B1-C1D6CB54DAC1}"/>
              </a:ext>
            </a:extLst>
          </p:cNvPr>
          <p:cNvSpPr/>
          <p:nvPr/>
        </p:nvSpPr>
        <p:spPr>
          <a:xfrm>
            <a:off x="238202" y="8345377"/>
            <a:ext cx="12528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http://www.it.northwestern.edu/research/user-services/quest/allocation-guidelines.html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342680" y="2339044"/>
            <a:ext cx="611866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Research I Allocation, 500GB storage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9" y="5065647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12390" y="2345208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&lt; 100K hour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6702772" y="2874874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&gt; 100K hour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6712390" y="3436274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&lt; 100K hour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97500" y="2867565"/>
            <a:ext cx="6118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Research II Allocation, 2TB </a:t>
            </a:r>
            <a:r>
              <a:rPr lang="en-US" sz="2800" dirty="0" smtClean="0"/>
              <a:t>storage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07124" y="3431085"/>
            <a:ext cx="62667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Classroom Allocation, 500GB storage</a:t>
            </a:r>
          </a:p>
        </p:txBody>
      </p:sp>
      <p:sp>
        <p:nvSpPr>
          <p:cNvPr id="24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37084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8" grpId="0" animBg="1"/>
      <p:bldP spid="3" grpId="0"/>
      <p:bldP spid="19" grpId="0"/>
      <p:bldP spid="20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3925253"/>
            <a:ext cx="3420655" cy="3447516"/>
            <a:chOff x="0" y="-4444"/>
            <a:chExt cx="3420653" cy="3447515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1157656" y="-4444"/>
              <a:ext cx="110286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lang="en-US" dirty="0"/>
                <a:t>8</a:t>
              </a:r>
              <a:r>
                <a:rPr dirty="0" smtClean="0"/>
                <a:t> </a:t>
              </a:r>
              <a:r>
                <a:rPr dirty="0"/>
                <a:t>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2579"/>
              <a:ext cx="318035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r>
                <a:rPr lang="en-US" dirty="0"/>
                <a:t>1</a:t>
              </a:r>
              <a:r>
                <a:rPr lang="en-US" dirty="0" smtClean="0"/>
                <a:t>xxx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 smtClean="0"/>
              <a:t>:</a:t>
            </a:r>
            <a:r>
              <a:rPr lang="en-US" dirty="0" smtClean="0"/>
              <a:t> Buy-in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442633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01434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4840701D-CA4B-44E1-9B56-AEBD6E8960A3}"/>
              </a:ext>
            </a:extLst>
          </p:cNvPr>
          <p:cNvSpPr/>
          <p:nvPr/>
        </p:nvSpPr>
        <p:spPr>
          <a:xfrm>
            <a:off x="302694" y="8292568"/>
            <a:ext cx="12051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http://www.it.northwestern.edu/research/user-services/quest/full-access.html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676998" y="2597001"/>
            <a:ext cx="100556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Full access to </a:t>
            </a:r>
            <a:r>
              <a:rPr lang="en-US" sz="2800" dirty="0"/>
              <a:t>c</a:t>
            </a:r>
            <a:r>
              <a:rPr lang="en-US" sz="2800" dirty="0" smtClean="0"/>
              <a:t>ompute nodes</a:t>
            </a:r>
            <a:r>
              <a:rPr lang="en-US" sz="2800" dirty="0"/>
              <a:t> </a:t>
            </a:r>
            <a:r>
              <a:rPr lang="en-US" sz="2800" dirty="0" smtClean="0"/>
              <a:t>&amp; persistent storage for 5 years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144" y="473338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8" name="Rectangle 927"/>
          <p:cNvSpPr/>
          <p:nvPr/>
        </p:nvSpPr>
        <p:spPr>
          <a:xfrm>
            <a:off x="4197919" y="5303866"/>
            <a:ext cx="1459946" cy="13716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9" name="Rectangle 928"/>
          <p:cNvSpPr/>
          <p:nvPr/>
        </p:nvSpPr>
        <p:spPr>
          <a:xfrm>
            <a:off x="1970077" y="5967390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0" name="Rectangle 929"/>
          <p:cNvSpPr/>
          <p:nvPr/>
        </p:nvSpPr>
        <p:spPr>
          <a:xfrm>
            <a:off x="2355804" y="500548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1" name="Rectangle 930"/>
          <p:cNvSpPr/>
          <p:nvPr/>
        </p:nvSpPr>
        <p:spPr>
          <a:xfrm>
            <a:off x="3014455" y="6799835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2" name="Rectangle 931"/>
          <p:cNvSpPr/>
          <p:nvPr/>
        </p:nvSpPr>
        <p:spPr>
          <a:xfrm>
            <a:off x="3400411" y="5843432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3" name="Rectangle 932"/>
          <p:cNvSpPr/>
          <p:nvPr/>
        </p:nvSpPr>
        <p:spPr>
          <a:xfrm>
            <a:off x="668564" y="5424448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4" name="Rectangle 933"/>
          <p:cNvSpPr/>
          <p:nvPr/>
        </p:nvSpPr>
        <p:spPr>
          <a:xfrm>
            <a:off x="405085" y="63728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5" name="Rectangle 934"/>
          <p:cNvSpPr/>
          <p:nvPr/>
        </p:nvSpPr>
        <p:spPr>
          <a:xfrm>
            <a:off x="1063892" y="6650151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6" name="Rectangle 935"/>
          <p:cNvSpPr/>
          <p:nvPr/>
        </p:nvSpPr>
        <p:spPr>
          <a:xfrm>
            <a:off x="4452941" y="4612892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7" name="Rectangle 936"/>
          <p:cNvSpPr/>
          <p:nvPr/>
        </p:nvSpPr>
        <p:spPr>
          <a:xfrm>
            <a:off x="2750286" y="4603482"/>
            <a:ext cx="652479" cy="109728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8" name="Rectangle 937"/>
          <p:cNvSpPr/>
          <p:nvPr/>
        </p:nvSpPr>
        <p:spPr>
          <a:xfrm>
            <a:off x="3540576" y="4594004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9" name="Rectangle 938"/>
          <p:cNvSpPr/>
          <p:nvPr/>
        </p:nvSpPr>
        <p:spPr>
          <a:xfrm>
            <a:off x="4454657" y="7067779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0" name="Rectangle 939"/>
          <p:cNvSpPr/>
          <p:nvPr/>
        </p:nvSpPr>
        <p:spPr>
          <a:xfrm>
            <a:off x="1963329" y="665395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1" name="Rectangle 940"/>
          <p:cNvSpPr/>
          <p:nvPr/>
        </p:nvSpPr>
        <p:spPr>
          <a:xfrm>
            <a:off x="3663509" y="5424373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2" name="Rectangle 941"/>
          <p:cNvSpPr/>
          <p:nvPr/>
        </p:nvSpPr>
        <p:spPr>
          <a:xfrm>
            <a:off x="1838195" y="5287342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5" name="Rectangle 944"/>
          <p:cNvSpPr/>
          <p:nvPr/>
        </p:nvSpPr>
        <p:spPr>
          <a:xfrm>
            <a:off x="1835492" y="4618173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6" name="Rectangle 945"/>
          <p:cNvSpPr/>
          <p:nvPr/>
        </p:nvSpPr>
        <p:spPr>
          <a:xfrm>
            <a:off x="3675007" y="6791115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7" name="Rectangle 946"/>
          <p:cNvSpPr/>
          <p:nvPr/>
        </p:nvSpPr>
        <p:spPr>
          <a:xfrm>
            <a:off x="2645351" y="5973474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8" name="Rectangle 947"/>
          <p:cNvSpPr/>
          <p:nvPr/>
        </p:nvSpPr>
        <p:spPr>
          <a:xfrm>
            <a:off x="1197412" y="62417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50" name="Rectangle 949"/>
          <p:cNvSpPr/>
          <p:nvPr/>
        </p:nvSpPr>
        <p:spPr>
          <a:xfrm>
            <a:off x="1570294" y="557436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69740" y="3890557"/>
            <a:ext cx="213391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dirty="0" smtClean="0">
                <a:solidFill>
                  <a:srgbClr val="FF0000"/>
                </a:solidFill>
              </a:rPr>
              <a:t>Buy-in nodes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2" y="4651854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212141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28" grpId="0" animBg="1"/>
      <p:bldP spid="929" grpId="0" animBg="1"/>
      <p:bldP spid="930" grpId="0" animBg="1"/>
      <p:bldP spid="931" grpId="0" animBg="1"/>
      <p:bldP spid="932" grpId="0" animBg="1"/>
      <p:bldP spid="933" grpId="0" animBg="1"/>
      <p:bldP spid="934" grpId="0" animBg="1"/>
      <p:bldP spid="935" grpId="0" animBg="1"/>
      <p:bldP spid="936" grpId="0" animBg="1"/>
      <p:bldP spid="937" grpId="0" animBg="1"/>
      <p:bldP spid="938" grpId="0" animBg="1"/>
      <p:bldP spid="939" grpId="0" animBg="1"/>
      <p:bldP spid="940" grpId="0" animBg="1"/>
      <p:bldP spid="941" grpId="0" animBg="1"/>
      <p:bldP spid="942" grpId="0" animBg="1"/>
      <p:bldP spid="945" grpId="0" animBg="1"/>
      <p:bldP spid="946" grpId="0" animBg="1"/>
      <p:bldP spid="947" grpId="0" animBg="1"/>
      <p:bldP spid="948" grpId="0" animBg="1"/>
      <p:bldP spid="950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53" name="Shape 953"/>
          <p:cNvSpPr/>
          <p:nvPr/>
        </p:nvSpPr>
        <p:spPr>
          <a:xfrm>
            <a:off x="2793238" y="1788857"/>
            <a:ext cx="7418325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Analytics Nodes</a:t>
            </a:r>
          </a:p>
        </p:txBody>
      </p:sp>
      <p:sp>
        <p:nvSpPr>
          <p:cNvPr id="954" name="Shape 954"/>
          <p:cNvSpPr/>
          <p:nvPr/>
        </p:nvSpPr>
        <p:spPr>
          <a:xfrm>
            <a:off x="1558318" y="3837378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The Quest Analytics Nodes allow users to run RStudio and SAS Studio in their web browser, backed by Quest file systems and nodes with more computational resources than available on a personal computer. They are available to all Quest users with an active allocation.</a:t>
            </a:r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58" name="Shape 958"/>
          <p:cNvSpPr/>
          <p:nvPr/>
        </p:nvSpPr>
        <p:spPr>
          <a:xfrm>
            <a:off x="1621885" y="1788857"/>
            <a:ext cx="97610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Backing up your data</a:t>
            </a:r>
          </a:p>
        </p:txBody>
      </p:sp>
      <p:sp>
        <p:nvSpPr>
          <p:cNvPr id="959" name="Shape 959"/>
          <p:cNvSpPr/>
          <p:nvPr/>
        </p:nvSpPr>
        <p:spPr>
          <a:xfrm>
            <a:off x="1558318" y="4141433"/>
            <a:ext cx="9888164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dirty="0" smtClean="0"/>
              <a:t>RDSS</a:t>
            </a:r>
            <a:r>
              <a:rPr lang="en-US" dirty="0" smtClean="0"/>
              <a:t> (Research Data Storage Service)</a:t>
            </a:r>
            <a:r>
              <a:rPr dirty="0" smtClean="0"/>
              <a:t> </a:t>
            </a:r>
            <a:endParaRPr lang="en-US" dirty="0" smtClean="0"/>
          </a:p>
          <a:p>
            <a:pPr algn="l"/>
            <a:r>
              <a:rPr dirty="0" smtClean="0"/>
              <a:t>&amp; </a:t>
            </a:r>
            <a:r>
              <a:rPr dirty="0" err="1" smtClean="0"/>
              <a:t>FSMRESfiles</a:t>
            </a:r>
            <a:r>
              <a:rPr lang="en-US" dirty="0" smtClean="0"/>
              <a:t> (for Feinberg research)</a:t>
            </a:r>
            <a:endParaRPr dirty="0"/>
          </a:p>
          <a:p>
            <a:pPr algn="l"/>
            <a:endParaRPr dirty="0"/>
          </a:p>
          <a:p>
            <a:pPr algn="l"/>
            <a:r>
              <a:rPr dirty="0"/>
              <a:t>Amazon </a:t>
            </a:r>
            <a:r>
              <a:rPr dirty="0" smtClean="0"/>
              <a:t>AWS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Other cloud options</a:t>
            </a:r>
            <a:endParaRPr dirty="0"/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978" name="Shape 978"/>
          <p:cNvSpPr/>
          <p:nvPr/>
        </p:nvSpPr>
        <p:spPr>
          <a:xfrm>
            <a:off x="4311896" y="2728690"/>
            <a:ext cx="4381008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Software </a:t>
            </a:r>
          </a:p>
        </p:txBody>
      </p:sp>
      <p:sp>
        <p:nvSpPr>
          <p:cNvPr id="979" name="Shape 979"/>
          <p:cNvSpPr/>
          <p:nvPr/>
        </p:nvSpPr>
        <p:spPr>
          <a:xfrm>
            <a:off x="2007209" y="5241485"/>
            <a:ext cx="8990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https://kb.northwestern.edu/quest-software</a:t>
            </a:r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/>
          </p:cNvSpPr>
          <p:nvPr>
            <p:ph type="sldNum" sz="quarter" idx="2"/>
          </p:nvPr>
        </p:nvSpPr>
        <p:spPr>
          <a:xfrm>
            <a:off x="12000872" y="9232739"/>
            <a:ext cx="353688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963" name="Shape 963"/>
          <p:cNvSpPr/>
          <p:nvPr/>
        </p:nvSpPr>
        <p:spPr>
          <a:xfrm>
            <a:off x="4298689" y="4222750"/>
            <a:ext cx="440742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ACTIVITY</a:t>
            </a:r>
          </a:p>
        </p:txBody>
      </p:sp>
      <p:sp>
        <p:nvSpPr>
          <p:cNvPr id="5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54879" y="5756793"/>
            <a:ext cx="52950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53585F"/>
                </a:solidFill>
              </a:rPr>
              <a:t>(Parallel Computing)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967" name="Shape 967"/>
          <p:cNvSpPr/>
          <p:nvPr/>
        </p:nvSpPr>
        <p:spPr>
          <a:xfrm>
            <a:off x="2175894" y="1535674"/>
            <a:ext cx="8653011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Parallel Computing</a:t>
            </a:r>
          </a:p>
        </p:txBody>
      </p:sp>
      <p:sp>
        <p:nvSpPr>
          <p:cNvPr id="968" name="Shape 968"/>
          <p:cNvSpPr/>
          <p:nvPr/>
        </p:nvSpPr>
        <p:spPr>
          <a:xfrm>
            <a:off x="3879672" y="3841210"/>
            <a:ext cx="5245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“embarrassingly parallel”</a:t>
            </a:r>
          </a:p>
        </p:txBody>
      </p:sp>
      <p:sp>
        <p:nvSpPr>
          <p:cNvPr id="969" name="Shape 969"/>
          <p:cNvSpPr/>
          <p:nvPr/>
        </p:nvSpPr>
        <p:spPr>
          <a:xfrm>
            <a:off x="4412995" y="4552950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“pleasingly parallel”</a:t>
            </a:r>
          </a:p>
        </p:txBody>
      </p:sp>
      <p:sp>
        <p:nvSpPr>
          <p:cNvPr id="970" name="Shape 970"/>
          <p:cNvSpPr/>
          <p:nvPr/>
        </p:nvSpPr>
        <p:spPr>
          <a:xfrm>
            <a:off x="3654501" y="5264689"/>
            <a:ext cx="56957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high-throughput computing</a:t>
            </a:r>
          </a:p>
        </p:txBody>
      </p:sp>
      <p:sp>
        <p:nvSpPr>
          <p:cNvPr id="971" name="Shape 971"/>
          <p:cNvSpPr/>
          <p:nvPr/>
        </p:nvSpPr>
        <p:spPr>
          <a:xfrm>
            <a:off x="4565243" y="7351567"/>
            <a:ext cx="38743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message passing:</a:t>
            </a:r>
          </a:p>
        </p:txBody>
      </p:sp>
      <p:sp>
        <p:nvSpPr>
          <p:cNvPr id="972" name="Shape 972"/>
          <p:cNvSpPr/>
          <p:nvPr/>
        </p:nvSpPr>
        <p:spPr>
          <a:xfrm>
            <a:off x="4271025" y="8042749"/>
            <a:ext cx="446276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MPI, </a:t>
            </a:r>
            <a:r>
              <a:rPr lang="en-US" dirty="0" smtClean="0"/>
              <a:t>Spark, </a:t>
            </a:r>
            <a:r>
              <a:rPr dirty="0" err="1" smtClean="0"/>
              <a:t>OpenM</a:t>
            </a:r>
            <a:r>
              <a:rPr lang="en-US" dirty="0" err="1" smtClean="0"/>
              <a:t>P</a:t>
            </a:r>
            <a:endParaRPr dirty="0"/>
          </a:p>
        </p:txBody>
      </p:sp>
      <p:sp>
        <p:nvSpPr>
          <p:cNvPr id="973" name="Shape 973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Multiple jobs working independently</a:t>
            </a:r>
          </a:p>
        </p:txBody>
      </p:sp>
      <p:sp>
        <p:nvSpPr>
          <p:cNvPr id="974" name="Shape 974"/>
          <p:cNvSpPr/>
          <p:nvPr/>
        </p:nvSpPr>
        <p:spPr>
          <a:xfrm>
            <a:off x="2062894" y="6655941"/>
            <a:ext cx="8879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 job communicating across nodes</a:t>
            </a:r>
          </a:p>
        </p:txBody>
      </p:sp>
      <p:sp>
        <p:nvSpPr>
          <p:cNvPr id="12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2" animBg="1" advAuto="0"/>
      <p:bldP spid="969" grpId="3" animBg="1" advAuto="0"/>
      <p:bldP spid="970" grpId="4" animBg="1" advAuto="0"/>
      <p:bldP spid="971" grpId="6" animBg="1" advAuto="0"/>
      <p:bldP spid="972" grpId="7" animBg="1" advAuto="0"/>
      <p:bldP spid="973" grpId="1" animBg="1" advAuto="0"/>
      <p:bldP spid="974" grpId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684753" y="1365088"/>
            <a:ext cx="11635295" cy="742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 dirty="0"/>
              <a:t>To connect to Quest, start </a:t>
            </a:r>
            <a:r>
              <a:rPr dirty="0" err="1"/>
              <a:t>Cyberduck</a:t>
            </a:r>
            <a:r>
              <a:rPr dirty="0"/>
              <a:t> and then </a:t>
            </a:r>
            <a:r>
              <a:rPr dirty="0" smtClean="0"/>
              <a:t>:</a:t>
            </a:r>
            <a:endParaRPr lang="en-US" dirty="0" smtClean="0"/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1)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Open Connection</a:t>
            </a:r>
            <a:r>
              <a:rPr dirty="0"/>
              <a:t> in the upper left of the </a:t>
            </a:r>
            <a:r>
              <a:rPr dirty="0" err="1"/>
              <a:t>Cyberduck</a:t>
            </a:r>
            <a:r>
              <a:rPr dirty="0"/>
              <a:t> window</a:t>
            </a:r>
          </a:p>
          <a:p>
            <a:pPr algn="l">
              <a:defRPr sz="2800"/>
            </a:pPr>
            <a:r>
              <a:rPr dirty="0"/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2)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quest.it.northwestern.edu</a:t>
            </a:r>
            <a:r>
              <a:rPr dirty="0"/>
              <a:t> for server specification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3)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dirty="0"/>
              <a:t> in the Username: box and </a:t>
            </a:r>
            <a:r>
              <a:rPr u="sng" dirty="0"/>
              <a:t>leave the Password: box empty</a:t>
            </a:r>
            <a:r>
              <a:rPr dirty="0"/>
              <a:t> to prevent your </a:t>
            </a:r>
            <a:r>
              <a:rPr dirty="0" err="1"/>
              <a:t>NetID</a:t>
            </a:r>
            <a:r>
              <a:rPr dirty="0"/>
              <a:t> password from being saved in a file on your personal computer. Public Key Authentication is not supported.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4)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Connect</a:t>
            </a:r>
            <a:r>
              <a:rPr dirty="0"/>
              <a:t>. You will see a Login failed window.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5)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password</a:t>
            </a:r>
            <a:r>
              <a:rPr dirty="0"/>
              <a:t> in the Password: field.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6)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Login.​</a:t>
            </a:r>
          </a:p>
        </p:txBody>
      </p:sp>
      <p:sp>
        <p:nvSpPr>
          <p:cNvPr id="5" name="Shape 949"/>
          <p:cNvSpPr/>
          <p:nvPr/>
        </p:nvSpPr>
        <p:spPr>
          <a:xfrm>
            <a:off x="2518942" y="213116"/>
            <a:ext cx="7966925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File </a:t>
            </a:r>
            <a:r>
              <a:rPr lang="en-US" dirty="0" smtClean="0"/>
              <a:t>transfers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679490" y="1463297"/>
            <a:ext cx="11996874" cy="687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rPr dirty="0"/>
              <a:t>: launch the Terminal App:</a:t>
            </a:r>
          </a:p>
          <a:p>
            <a:pPr algn="l">
              <a:defRPr sz="4000"/>
            </a:pPr>
            <a:r>
              <a:rPr dirty="0"/>
              <a:t>    </a:t>
            </a:r>
            <a:r>
              <a:rPr dirty="0" err="1"/>
              <a:t>ssh</a:t>
            </a:r>
            <a:r>
              <a:rPr dirty="0"/>
              <a:t> &lt;</a:t>
            </a:r>
            <a:r>
              <a:rPr dirty="0" err="1"/>
              <a:t>netID</a:t>
            </a:r>
            <a:r>
              <a:rPr dirty="0"/>
              <a:t>&gt;@</a:t>
            </a:r>
            <a:r>
              <a:rPr u="sng" dirty="0" smtClean="0"/>
              <a:t>quest</a:t>
            </a:r>
            <a:r>
              <a:rPr dirty="0" smtClean="0"/>
              <a:t>.northwestern.edu</a:t>
            </a:r>
            <a:endParaRPr dirty="0"/>
          </a:p>
          <a:p>
            <a:pPr algn="l">
              <a:defRPr sz="4000"/>
            </a:pPr>
            <a:endParaRPr dirty="0"/>
          </a:p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rPr dirty="0"/>
              <a:t>: launch </a:t>
            </a:r>
            <a:r>
              <a:rPr dirty="0" err="1" smtClean="0"/>
              <a:t>PuTTY</a:t>
            </a:r>
            <a:r>
              <a:rPr dirty="0" smtClean="0"/>
              <a:t> </a:t>
            </a:r>
            <a:r>
              <a:rPr dirty="0"/>
              <a:t>or </a:t>
            </a:r>
            <a:r>
              <a:rPr dirty="0" err="1"/>
              <a:t>FastX</a:t>
            </a:r>
            <a:r>
              <a:rPr dirty="0"/>
              <a:t>:</a:t>
            </a:r>
          </a:p>
          <a:p>
            <a:pPr algn="l">
              <a:defRPr sz="4000"/>
            </a:pPr>
            <a:r>
              <a:rPr dirty="0"/>
              <a:t>    Hostname : </a:t>
            </a:r>
            <a:r>
              <a:rPr dirty="0" smtClean="0"/>
              <a:t>quest.northwestern.edu </a:t>
            </a:r>
            <a:endParaRPr dirty="0"/>
          </a:p>
          <a:p>
            <a:pPr algn="l">
              <a:defRPr sz="4000"/>
            </a:pPr>
            <a:r>
              <a:rPr dirty="0"/>
              <a:t>    Username : your Northwestern </a:t>
            </a:r>
            <a:r>
              <a:rPr dirty="0" err="1"/>
              <a:t>NetID</a:t>
            </a:r>
            <a:r>
              <a:rPr dirty="0"/>
              <a:t> </a:t>
            </a:r>
          </a:p>
          <a:p>
            <a:pPr algn="l">
              <a:defRPr sz="4000"/>
            </a:pPr>
            <a:r>
              <a:rPr dirty="0"/>
              <a:t>    Password </a:t>
            </a:r>
            <a:r>
              <a:rPr lang="en-US" dirty="0" smtClean="0"/>
              <a:t> </a:t>
            </a:r>
            <a:r>
              <a:rPr dirty="0" smtClean="0"/>
              <a:t>: your </a:t>
            </a:r>
            <a:r>
              <a:rPr dirty="0"/>
              <a:t>Northwestern </a:t>
            </a:r>
            <a:r>
              <a:rPr dirty="0" err="1"/>
              <a:t>NetID</a:t>
            </a:r>
            <a:r>
              <a:rPr dirty="0"/>
              <a:t> </a:t>
            </a:r>
            <a:r>
              <a:rPr dirty="0" smtClean="0"/>
              <a:t>password</a:t>
            </a:r>
            <a:endParaRPr lang="en-US" dirty="0" smtClean="0"/>
          </a:p>
          <a:p>
            <a:pPr algn="l">
              <a:defRPr sz="4000"/>
            </a:pPr>
            <a:endParaRPr lang="en-US" dirty="0"/>
          </a:p>
          <a:p>
            <a:pPr algn="l">
              <a:defRPr sz="4000"/>
            </a:pPr>
            <a:r>
              <a:rPr lang="en-US" b="1" dirty="0" smtClean="0"/>
              <a:t>From browser</a:t>
            </a:r>
            <a:r>
              <a:rPr lang="en-US" dirty="0" smtClean="0"/>
              <a:t>: http://</a:t>
            </a:r>
            <a:r>
              <a:rPr lang="en-US" dirty="0"/>
              <a:t>quest.northwestern.edu:3000</a:t>
            </a:r>
          </a:p>
          <a:p>
            <a:pPr algn="l">
              <a:defRPr sz="4000"/>
            </a:pPr>
            <a:r>
              <a:rPr lang="en-US" dirty="0"/>
              <a:t> </a:t>
            </a:r>
            <a:r>
              <a:rPr lang="en-US" dirty="0" smtClean="0"/>
              <a:t>	Username </a:t>
            </a:r>
            <a:r>
              <a:rPr lang="en-US" dirty="0"/>
              <a:t>: your Northwestern </a:t>
            </a:r>
            <a:r>
              <a:rPr lang="en-US" dirty="0" err="1"/>
              <a:t>NetID</a:t>
            </a:r>
            <a:r>
              <a:rPr lang="en-US" dirty="0"/>
              <a:t> </a:t>
            </a:r>
          </a:p>
          <a:p>
            <a:pPr algn="l">
              <a:defRPr sz="4000"/>
            </a:pPr>
            <a:r>
              <a:rPr lang="en-US" dirty="0"/>
              <a:t>    Password  : your Northwestern </a:t>
            </a:r>
            <a:r>
              <a:rPr lang="en-US" dirty="0" err="1"/>
              <a:t>NetID</a:t>
            </a:r>
            <a:r>
              <a:rPr lang="en-US" dirty="0"/>
              <a:t> password</a:t>
            </a:r>
            <a:endParaRPr dirty="0"/>
          </a:p>
        </p:txBody>
      </p:sp>
      <p:sp>
        <p:nvSpPr>
          <p:cNvPr id="6" name="Shape 949"/>
          <p:cNvSpPr/>
          <p:nvPr/>
        </p:nvSpPr>
        <p:spPr>
          <a:xfrm>
            <a:off x="2785842" y="213116"/>
            <a:ext cx="7433125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Logging </a:t>
            </a:r>
            <a:r>
              <a:rPr lang="en-US" dirty="0" smtClean="0"/>
              <a:t>in 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6" name="Shape 949"/>
          <p:cNvSpPr/>
          <p:nvPr/>
        </p:nvSpPr>
        <p:spPr>
          <a:xfrm>
            <a:off x="3558385" y="852419"/>
            <a:ext cx="5618526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7900" dirty="0" smtClean="0"/>
              <a:t>Learn About</a:t>
            </a:r>
            <a:endParaRPr sz="7900" dirty="0"/>
          </a:p>
        </p:txBody>
      </p:sp>
      <p:sp>
        <p:nvSpPr>
          <p:cNvPr id="7" name="Excels at high-throughput job submissions (more/faster)…"/>
          <p:cNvSpPr txBox="1">
            <a:spLocks noGrp="1"/>
          </p:cNvSpPr>
          <p:nvPr>
            <p:ph type="body" idx="1"/>
          </p:nvPr>
        </p:nvSpPr>
        <p:spPr>
          <a:xfrm>
            <a:off x="1052522" y="2371958"/>
            <a:ext cx="11117653" cy="6184900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/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Research Computing Services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Quest System Architecture </a:t>
            </a:r>
            <a:endParaRPr lang="en-US" sz="4000" dirty="0"/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Research Allocations on Quest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Parallel Computing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Getting Started: File transfers, logging in, batch 								&amp; interactive job submission </a:t>
            </a:r>
          </a:p>
        </p:txBody>
      </p:sp>
    </p:spTree>
    <p:extLst>
      <p:ext uri="{BB962C8B-B14F-4D97-AF65-F5344CB8AC3E}">
        <p14:creationId xmlns:p14="http://schemas.microsoft.com/office/powerpoint/2010/main" val="36777043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677131" y="1349923"/>
            <a:ext cx="12249598" cy="742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login to </a:t>
            </a:r>
            <a:r>
              <a:rPr dirty="0" smtClean="0"/>
              <a:t>Quest</a:t>
            </a:r>
            <a:r>
              <a:rPr lang="en-US" dirty="0" smtClean="0"/>
              <a:t> </a:t>
            </a:r>
            <a:endParaRPr dirty="0" smtClean="0"/>
          </a:p>
          <a:p>
            <a:pPr algn="l">
              <a:defRPr sz="3400"/>
            </a:pPr>
            <a:r>
              <a:rPr lang="en-US" dirty="0" smtClean="0"/>
              <a:t>    </a:t>
            </a:r>
            <a:r>
              <a:rPr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 smtClean="0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&gt;@</a:t>
            </a:r>
            <a:r>
              <a:rPr u="sng" dirty="0" smtClean="0">
                <a:hlinkClick r:id="rId2"/>
              </a:rPr>
              <a:t>quest.northwestern.edu</a:t>
            </a:r>
            <a:endParaRPr lang="en-US" u="sng" dirty="0" smtClean="0"/>
          </a:p>
          <a:p>
            <a:pPr algn="l">
              <a:defRPr sz="3400"/>
            </a:pPr>
            <a:endParaRPr lang="en-US" dirty="0" smtClean="0"/>
          </a:p>
          <a:p>
            <a:pPr algn="l">
              <a:defRPr sz="3400"/>
            </a:pPr>
            <a:r>
              <a:rPr dirty="0" smtClean="0"/>
              <a:t>2</a:t>
            </a:r>
            <a:r>
              <a:rPr dirty="0"/>
              <a:t>) where are you?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pwd</a:t>
            </a:r>
            <a:r>
              <a:rPr dirty="0"/>
              <a:t>  -&gt;  this is your home directory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what is the name of your project allocation?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$groups</a:t>
            </a:r>
            <a:r>
              <a:rPr dirty="0"/>
              <a:t>  (your project is in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/projects/&lt;allocation&gt;</a:t>
            </a:r>
            <a:r>
              <a:rPr dirty="0"/>
              <a:t>)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project?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checkproject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&lt;allocation&gt;</a:t>
            </a: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5) how much space is used in your home </a:t>
            </a:r>
            <a:r>
              <a:rPr dirty="0" err="1"/>
              <a:t>dir</a:t>
            </a:r>
            <a:r>
              <a:rPr dirty="0"/>
              <a:t>?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homedu</a:t>
            </a:r>
            <a:endParaRPr b="1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" name="Shape 949"/>
          <p:cNvSpPr/>
          <p:nvPr/>
        </p:nvSpPr>
        <p:spPr>
          <a:xfrm>
            <a:off x="2869202" y="213116"/>
            <a:ext cx="7266413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Logging in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46754" y="2565215"/>
            <a:ext cx="107362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3200" u="sng"/>
            </a:pPr>
            <a:r>
              <a:rPr lang="en-US" dirty="0"/>
              <a:t>On the command line window that’s logged into Quest</a:t>
            </a:r>
          </a:p>
        </p:txBody>
      </p:sp>
      <p:sp>
        <p:nvSpPr>
          <p:cNvPr id="8" name="Rectangle 7"/>
          <p:cNvSpPr/>
          <p:nvPr/>
        </p:nvSpPr>
        <p:spPr>
          <a:xfrm>
            <a:off x="496773" y="3614859"/>
            <a:ext cx="11515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/>
            </a:pP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$ </a:t>
            </a:r>
            <a:r>
              <a:rPr lang="en-US" b="1" dirty="0" err="1" smtClean="0">
                <a:latin typeface="Helvetica"/>
                <a:ea typeface="Helvetica"/>
                <a:cs typeface="Helvetica"/>
                <a:sym typeface="Helvetica"/>
              </a:rPr>
              <a:t>git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 clone https://</a:t>
            </a: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github.com/nuitrcs/intro-quest-Fall2019</a:t>
            </a:r>
            <a:endParaRPr lang="en-US" b="1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6774" y="4509550"/>
            <a:ext cx="609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$ cd </a:t>
            </a:r>
            <a:r>
              <a:rPr lang="en-US" dirty="0" smtClean="0"/>
              <a:t>intro-quest-Fall2019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870780" y="4509550"/>
            <a:ext cx="54056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</a:t>
            </a:r>
            <a:r>
              <a:rPr lang="en-US" sz="2800" dirty="0" smtClean="0"/>
              <a:t>hange directory to cloned folder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11985791" y="8876602"/>
            <a:ext cx="368769" cy="352001"/>
          </a:xfrm>
        </p:spPr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96773" y="5520774"/>
            <a:ext cx="1311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/>
            </a:pP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$ 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7723" y="1547413"/>
            <a:ext cx="5904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clone the GitHub </a:t>
            </a:r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13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421636" y="6646121"/>
            <a:ext cx="5460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$ cat </a:t>
            </a:r>
            <a:r>
              <a:rPr lang="en-US" dirty="0" smtClean="0"/>
              <a:t>submit_generic_slurm.sh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870780" y="5629654"/>
            <a:ext cx="49703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l</a:t>
            </a:r>
            <a:r>
              <a:rPr lang="en-US" sz="2800" dirty="0" smtClean="0"/>
              <a:t>ist the files in the folder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6870780" y="6749758"/>
            <a:ext cx="62151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p</a:t>
            </a:r>
            <a:r>
              <a:rPr lang="en-US" sz="2800" dirty="0" smtClean="0"/>
              <a:t>rint the submission script on the screen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1524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#!/bin/bash…"/>
          <p:cNvSpPr txBox="1">
            <a:spLocks/>
          </p:cNvSpPr>
          <p:nvPr/>
        </p:nvSpPr>
        <p:spPr>
          <a:xfrm>
            <a:off x="579988" y="2194560"/>
            <a:ext cx="12225401" cy="561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defTabSz="420623" hangingPunct="1">
              <a:spcBef>
                <a:spcPts val="0"/>
              </a:spcBef>
              <a:defRPr sz="3036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dirty="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7" name="Shape 9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594360" y="2194560"/>
            <a:ext cx="12211029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--account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allocationID</a:t>
            </a:r>
            <a:r>
              <a:rPr dirty="0"/>
              <a:t>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--partition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queue_type</a:t>
            </a:r>
            <a:r>
              <a:rPr dirty="0"/>
              <a:t>&gt; </a:t>
            </a:r>
            <a:r>
              <a:rPr dirty="0" smtClean="0"/>
              <a:t>## </a:t>
            </a:r>
            <a:r>
              <a:rPr dirty="0"/>
              <a:t>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nodes=1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time=00:10:00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#SBATCH --</a:t>
            </a:r>
            <a:r>
              <a:rPr lang="en-US" dirty="0" smtClean="0"/>
              <a:t>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--job-name=</a:t>
            </a:r>
            <a:r>
              <a:rPr dirty="0" err="1" smtClean="0"/>
              <a:t>sample_job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--output=</a:t>
            </a:r>
            <a:r>
              <a:rPr dirty="0" err="1" smtClean="0"/>
              <a:t>outlog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--error=</a:t>
            </a:r>
            <a:r>
              <a:rPr dirty="0" err="1" smtClean="0"/>
              <a:t>errlog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m</a:t>
            </a:r>
            <a:r>
              <a:rPr lang="en-US" dirty="0" smtClean="0"/>
              <a:t>odule </a:t>
            </a:r>
            <a:r>
              <a:rPr lang="en-US" dirty="0"/>
              <a:t>purge all       ## Unload existing modules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module </a:t>
            </a:r>
            <a:r>
              <a:rPr dirty="0"/>
              <a:t>load python     ## Load necessary modules (</a:t>
            </a:r>
            <a:r>
              <a:rPr dirty="0" smtClean="0"/>
              <a:t>software</a:t>
            </a:r>
            <a:r>
              <a:rPr lang="en-US" dirty="0" smtClean="0"/>
              <a:t>, </a:t>
            </a:r>
            <a:r>
              <a:rPr dirty="0" smtClean="0"/>
              <a:t>libraries</a:t>
            </a:r>
            <a:r>
              <a:rPr dirty="0"/>
              <a:t>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bash </a:t>
            </a:r>
            <a:r>
              <a:rPr lang="en-US" dirty="0" err="1" smtClean="0"/>
              <a:t>whereami</a:t>
            </a:r>
            <a:r>
              <a:rPr lang="en-US" dirty="0" smtClean="0"/>
              <a:t>          ## </a:t>
            </a:r>
            <a:r>
              <a:rPr lang="en-US" dirty="0"/>
              <a:t>Run the program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python helloworld.py   ## Run the program</a:t>
            </a:r>
          </a:p>
        </p:txBody>
      </p:sp>
      <p:sp>
        <p:nvSpPr>
          <p:cNvPr id="2" name="Rectangle 1"/>
          <p:cNvSpPr/>
          <p:nvPr/>
        </p:nvSpPr>
        <p:spPr>
          <a:xfrm>
            <a:off x="476419" y="1548229"/>
            <a:ext cx="5314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submit_generic_slurm.sh</a:t>
            </a:r>
          </a:p>
        </p:txBody>
      </p:sp>
      <p:sp>
        <p:nvSpPr>
          <p:cNvPr id="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48134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4764084" y="2953460"/>
            <a:ext cx="8047141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-A p20XXX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-</a:t>
            </a:r>
            <a:r>
              <a:rPr lang="en-US" dirty="0" smtClean="0"/>
              <a:t>p</a:t>
            </a:r>
            <a:r>
              <a:rPr dirty="0" smtClean="0"/>
              <a:t> </a:t>
            </a:r>
            <a:r>
              <a:rPr dirty="0"/>
              <a:t>short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–N 1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–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–t </a:t>
            </a:r>
            <a:r>
              <a:rPr dirty="0" smtClean="0"/>
              <a:t>04:00:00</a:t>
            </a:r>
            <a:endParaRPr lang="en-US" dirty="0" smtClean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-</a:t>
            </a:r>
            <a:r>
              <a:rPr lang="en-US" dirty="0" smtClean="0"/>
              <a:t>J</a:t>
            </a:r>
            <a:r>
              <a:rPr dirty="0" smtClean="0"/>
              <a:t> </a:t>
            </a:r>
            <a:r>
              <a:rPr lang="en-US" dirty="0" err="1" smtClean="0"/>
              <a:t>sample_job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-o </a:t>
            </a:r>
            <a:r>
              <a:rPr dirty="0" err="1"/>
              <a:t>outlog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-e </a:t>
            </a:r>
            <a:r>
              <a:rPr dirty="0" err="1" smtClean="0"/>
              <a:t>errlog</a:t>
            </a:r>
            <a:endParaRPr lang="en-US" dirty="0" smtClean="0"/>
          </a:p>
        </p:txBody>
      </p:sp>
      <p:sp>
        <p:nvSpPr>
          <p:cNvPr id="1038" name="Shape 1038"/>
          <p:cNvSpPr/>
          <p:nvPr/>
        </p:nvSpPr>
        <p:spPr>
          <a:xfrm>
            <a:off x="3333059" y="3502856"/>
            <a:ext cx="143609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Account:</a:t>
            </a:r>
          </a:p>
        </p:txBody>
      </p:sp>
      <p:sp>
        <p:nvSpPr>
          <p:cNvPr id="1039" name="Shape 1039"/>
          <p:cNvSpPr/>
          <p:nvPr/>
        </p:nvSpPr>
        <p:spPr>
          <a:xfrm>
            <a:off x="2247369" y="3961333"/>
            <a:ext cx="251671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Partition/</a:t>
            </a:r>
            <a:r>
              <a:rPr dirty="0" smtClean="0"/>
              <a:t>Queue</a:t>
            </a:r>
            <a:r>
              <a:rPr dirty="0"/>
              <a:t>:</a:t>
            </a:r>
          </a:p>
        </p:txBody>
      </p:sp>
      <p:sp>
        <p:nvSpPr>
          <p:cNvPr id="1040" name="Shape 1040"/>
          <p:cNvSpPr/>
          <p:nvPr/>
        </p:nvSpPr>
        <p:spPr>
          <a:xfrm>
            <a:off x="293810" y="3028331"/>
            <a:ext cx="44448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Behold, this is a BASH script:</a:t>
            </a:r>
          </a:p>
        </p:txBody>
      </p:sp>
      <p:sp>
        <p:nvSpPr>
          <p:cNvPr id="1041" name="Shape 1041"/>
          <p:cNvSpPr/>
          <p:nvPr/>
        </p:nvSpPr>
        <p:spPr>
          <a:xfrm>
            <a:off x="1993667" y="5449974"/>
            <a:ext cx="27024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Length of the job: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070593" y="6906036"/>
            <a:ext cx="36200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output log:</a:t>
            </a:r>
          </a:p>
        </p:txBody>
      </p:sp>
      <p:sp>
        <p:nvSpPr>
          <p:cNvPr id="1043" name="Shape 1043"/>
          <p:cNvSpPr/>
          <p:nvPr/>
        </p:nvSpPr>
        <p:spPr>
          <a:xfrm>
            <a:off x="2122046" y="6436385"/>
            <a:ext cx="255358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 smtClean="0"/>
              <a:t>Name</a:t>
            </a:r>
            <a:r>
              <a:rPr lang="en-US" dirty="0" smtClean="0"/>
              <a:t> of</a:t>
            </a:r>
            <a:r>
              <a:rPr dirty="0" smtClean="0"/>
              <a:t> </a:t>
            </a:r>
            <a:r>
              <a:rPr dirty="0"/>
              <a:t>the job:</a:t>
            </a:r>
          </a:p>
        </p:txBody>
      </p:sp>
      <p:sp>
        <p:nvSpPr>
          <p:cNvPr id="1044" name="Shape 1044"/>
          <p:cNvSpPr/>
          <p:nvPr/>
        </p:nvSpPr>
        <p:spPr>
          <a:xfrm>
            <a:off x="1869718" y="4442770"/>
            <a:ext cx="2850139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dirty="0" smtClean="0"/>
              <a:t>nodes:</a:t>
            </a:r>
            <a:endParaRPr dirty="0"/>
          </a:p>
        </p:txBody>
      </p:sp>
      <p:sp>
        <p:nvSpPr>
          <p:cNvPr id="1045" name="Shape 1045"/>
          <p:cNvSpPr/>
          <p:nvPr/>
        </p:nvSpPr>
        <p:spPr>
          <a:xfrm>
            <a:off x="798144" y="1917743"/>
            <a:ext cx="114085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What is the scheduler looking for in your script?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328301" y="7404811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error log:</a:t>
            </a:r>
          </a:p>
        </p:txBody>
      </p:sp>
      <p:sp>
        <p:nvSpPr>
          <p:cNvPr id="14" name="Shape 1046"/>
          <p:cNvSpPr/>
          <p:nvPr/>
        </p:nvSpPr>
        <p:spPr>
          <a:xfrm>
            <a:off x="1828697" y="5936652"/>
            <a:ext cx="2846933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Required memory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5" name="Shape 1044"/>
          <p:cNvSpPr/>
          <p:nvPr/>
        </p:nvSpPr>
        <p:spPr>
          <a:xfrm>
            <a:off x="2022667" y="4951436"/>
            <a:ext cx="2662588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lang="en-US" dirty="0" smtClean="0"/>
              <a:t>cores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2" animBg="1" advAuto="0"/>
      <p:bldP spid="1039" grpId="3" animBg="1" advAuto="0"/>
      <p:bldP spid="1040" grpId="1" animBg="1" advAuto="0"/>
      <p:bldP spid="1041" grpId="5" animBg="1" advAuto="0"/>
      <p:bldP spid="1042" grpId="7" animBg="1" advAuto="0"/>
      <p:bldP spid="1043" grpId="6" animBg="1" advAuto="0"/>
      <p:bldP spid="1044" grpId="4" animBg="1" advAuto="0"/>
      <p:bldP spid="1046" grpId="8" animBg="1" advAuto="0"/>
      <p:bldP spid="14" grpId="0" animBg="1" advAuto="0"/>
      <p:bldP spid="15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grpSp>
        <p:nvGrpSpPr>
          <p:cNvPr id="1005" name="Group 1005"/>
          <p:cNvGrpSpPr/>
          <p:nvPr/>
        </p:nvGrpSpPr>
        <p:grpSpPr>
          <a:xfrm>
            <a:off x="909470" y="1519445"/>
            <a:ext cx="2867384" cy="1270001"/>
            <a:chOff x="0" y="0"/>
            <a:chExt cx="2867382" cy="1270000"/>
          </a:xfrm>
        </p:grpSpPr>
        <p:sp>
          <p:nvSpPr>
            <p:cNvPr id="1003" name="Shape 1003"/>
            <p:cNvSpPr/>
            <p:nvPr/>
          </p:nvSpPr>
          <p:spPr>
            <a:xfrm>
              <a:off x="0" y="0"/>
              <a:ext cx="2867383" cy="1270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35603" y="6046864"/>
            <a:ext cx="6747488" cy="2434674"/>
            <a:chOff x="0" y="0"/>
            <a:chExt cx="6747486" cy="2434672"/>
          </a:xfrm>
        </p:grpSpPr>
        <p:pic>
          <p:nvPicPr>
            <p:cNvPr id="1006" name="Screen Shot 2017-10-12 at 2.09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15117" cy="2434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2654367" y="587756"/>
              <a:ext cx="4093119" cy="1795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</a:t>
              </a:r>
              <a:r>
                <a:rPr dirty="0"/>
                <a:t>-A &lt;</a:t>
              </a:r>
              <a:r>
                <a:rPr dirty="0" err="1"/>
                <a:t>allocationID</a:t>
              </a:r>
              <a:r>
                <a:rPr dirty="0"/>
                <a:t>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-</a:t>
              </a:r>
              <a:r>
                <a:rPr lang="en-US" dirty="0" smtClean="0"/>
                <a:t>p</a:t>
              </a:r>
              <a:r>
                <a:rPr dirty="0" smtClean="0"/>
                <a:t> </a:t>
              </a:r>
              <a:r>
                <a:rPr dirty="0"/>
                <a:t>&lt;</a:t>
              </a:r>
              <a:r>
                <a:rPr dirty="0" err="1"/>
                <a:t>queue_type</a:t>
              </a:r>
              <a:r>
                <a:rPr dirty="0"/>
                <a:t>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dirty="0" smtClean="0"/>
                <a:t>#</a:t>
              </a:r>
              <a:r>
                <a:rPr lang="en-US" dirty="0" smtClean="0"/>
                <a:t>SBATCH </a:t>
              </a:r>
              <a:r>
                <a:rPr dirty="0" smtClean="0"/>
                <a:t> </a:t>
              </a:r>
              <a:r>
                <a:rPr lang="en-US" dirty="0" smtClean="0"/>
                <a:t>-N </a:t>
              </a:r>
              <a:r>
                <a:rPr dirty="0" smtClean="0"/>
                <a:t>1</a:t>
              </a:r>
              <a:endParaRPr lang="en-US" dirty="0" smtClean="0"/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.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/>
                <a:t>.</a:t>
              </a:r>
              <a:endParaRPr lang="en-US" dirty="0" smtClean="0"/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909470" y="3547002"/>
            <a:ext cx="2867384" cy="2722808"/>
            <a:chOff x="0" y="0"/>
            <a:chExt cx="2867382" cy="2722806"/>
          </a:xfrm>
        </p:grpSpPr>
        <p:sp>
          <p:nvSpPr>
            <p:cNvPr id="1009" name="Shape 1009"/>
            <p:cNvSpPr/>
            <p:nvPr/>
          </p:nvSpPr>
          <p:spPr>
            <a:xfrm flipH="1">
              <a:off x="1380098" y="0"/>
              <a:ext cx="1" cy="124306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012" name="Group 1012"/>
            <p:cNvGrpSpPr/>
            <p:nvPr/>
          </p:nvGrpSpPr>
          <p:grpSpPr>
            <a:xfrm>
              <a:off x="0" y="1452806"/>
              <a:ext cx="2867383" cy="1270001"/>
              <a:chOff x="0" y="0"/>
              <a:chExt cx="2867382" cy="1270000"/>
            </a:xfrm>
          </p:grpSpPr>
          <p:sp>
            <p:nvSpPr>
              <p:cNvPr id="1010" name="Shape 1010"/>
              <p:cNvSpPr/>
              <p:nvPr/>
            </p:nvSpPr>
            <p:spPr>
              <a:xfrm>
                <a:off x="0" y="0"/>
                <a:ext cx="2867383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360185" y="311150"/>
                <a:ext cx="214701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dirty="0"/>
                  <a:t>scheduler</a:t>
                </a:r>
              </a:p>
            </p:txBody>
          </p:sp>
        </p:grpSp>
      </p:grpSp>
      <p:grpSp>
        <p:nvGrpSpPr>
          <p:cNvPr id="1016" name="Group 1016"/>
          <p:cNvGrpSpPr/>
          <p:nvPr/>
        </p:nvGrpSpPr>
        <p:grpSpPr>
          <a:xfrm>
            <a:off x="964518" y="3424501"/>
            <a:ext cx="7287508" cy="5371705"/>
            <a:chOff x="0" y="0"/>
            <a:chExt cx="7287506" cy="5371703"/>
          </a:xfrm>
        </p:grpSpPr>
        <p:sp>
          <p:nvSpPr>
            <p:cNvPr id="1014" name="Shape 1014"/>
            <p:cNvSpPr/>
            <p:nvPr/>
          </p:nvSpPr>
          <p:spPr>
            <a:xfrm flipV="1">
              <a:off x="3104310" y="0"/>
              <a:ext cx="4183197" cy="213090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015" name="Screen Shot 2017-10-12 at 2.14.3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48896"/>
              <a:ext cx="2742976" cy="2722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7" name="Shape 1017"/>
          <p:cNvSpPr/>
          <p:nvPr/>
        </p:nvSpPr>
        <p:spPr>
          <a:xfrm>
            <a:off x="353141" y="2894016"/>
            <a:ext cx="387285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smtClean="0"/>
              <a:t>“</a:t>
            </a:r>
            <a:r>
              <a:rPr lang="en-US" dirty="0" err="1" smtClean="0"/>
              <a:t>sbatch</a:t>
            </a:r>
            <a:r>
              <a:rPr dirty="0" smtClean="0"/>
              <a:t> </a:t>
            </a:r>
            <a:r>
              <a:rPr dirty="0"/>
              <a:t>submit.sh”</a:t>
            </a:r>
          </a:p>
        </p:txBody>
      </p:sp>
      <p:grpSp>
        <p:nvGrpSpPr>
          <p:cNvPr id="1033" name="Group 1033"/>
          <p:cNvGrpSpPr/>
          <p:nvPr/>
        </p:nvGrpSpPr>
        <p:grpSpPr>
          <a:xfrm>
            <a:off x="8517059" y="1354666"/>
            <a:ext cx="3254734" cy="7044267"/>
            <a:chOff x="0" y="0"/>
            <a:chExt cx="3254733" cy="7044266"/>
          </a:xfrm>
        </p:grpSpPr>
        <p:grpSp>
          <p:nvGrpSpPr>
            <p:cNvPr id="1020" name="Group 1020"/>
            <p:cNvGrpSpPr/>
            <p:nvPr/>
          </p:nvGrpSpPr>
          <p:grpSpPr>
            <a:xfrm>
              <a:off x="0" y="0"/>
              <a:ext cx="3254734" cy="1270000"/>
              <a:chOff x="0" y="0"/>
              <a:chExt cx="3254733" cy="1270000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0" y="1443566"/>
              <a:ext cx="3254734" cy="1270001"/>
              <a:chOff x="0" y="0"/>
              <a:chExt cx="3254733" cy="1270000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6" name="Group 1026"/>
            <p:cNvGrpSpPr/>
            <p:nvPr/>
          </p:nvGrpSpPr>
          <p:grpSpPr>
            <a:xfrm>
              <a:off x="0" y="2887133"/>
              <a:ext cx="3254734" cy="1270001"/>
              <a:chOff x="0" y="0"/>
              <a:chExt cx="3254733" cy="1270000"/>
            </a:xfrm>
          </p:grpSpPr>
          <p:sp>
            <p:nvSpPr>
              <p:cNvPr id="1024" name="Shape 1024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0" y="4330700"/>
              <a:ext cx="3254734" cy="1270000"/>
              <a:chOff x="0" y="0"/>
              <a:chExt cx="3254733" cy="1270000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32" name="Group 1032"/>
            <p:cNvGrpSpPr/>
            <p:nvPr/>
          </p:nvGrpSpPr>
          <p:grpSpPr>
            <a:xfrm>
              <a:off x="0" y="5774266"/>
              <a:ext cx="3254734" cy="1270001"/>
              <a:chOff x="0" y="0"/>
              <a:chExt cx="3254733" cy="1270000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1376498" y="4934415"/>
            <a:ext cx="1826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SLURM</a:t>
            </a:r>
            <a:endParaRPr lang="en-US" b="1" dirty="0"/>
          </a:p>
        </p:txBody>
      </p:sp>
      <p:sp>
        <p:nvSpPr>
          <p:cNvPr id="3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1" animBg="1" advAuto="0"/>
      <p:bldP spid="1008" grpId="4" animBg="1" advAuto="0"/>
      <p:bldP spid="1013" grpId="3" animBg="1" advAuto="0"/>
      <p:bldP spid="1016" grpId="6" animBg="1" advAuto="0"/>
      <p:bldP spid="1017" grpId="2" animBg="1" advAuto="0"/>
      <p:bldP spid="1033" grpId="5" animBg="1" advAuto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  <p:sp>
        <p:nvSpPr>
          <p:cNvPr id="10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pic>
        <p:nvPicPr>
          <p:cNvPr id="11" name="Screen Shot 2017-09-02 at 4.35.13 PM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12" name="Shape 1049"/>
          <p:cNvSpPr>
            <a:spLocks noGrp="1"/>
          </p:cNvSpPr>
          <p:nvPr>
            <p:ph type="title"/>
          </p:nvPr>
        </p:nvSpPr>
        <p:spPr>
          <a:xfrm>
            <a:off x="442913" y="1395462"/>
            <a:ext cx="5428649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 defTabSz="650240"/>
            <a:r>
              <a:rPr sz="4700" dirty="0">
                <a:latin typeface="Arial"/>
                <a:ea typeface="Arial"/>
                <a:cs typeface="Arial"/>
                <a:sym typeface="Arial"/>
              </a:rPr>
              <a:t>text editor: </a:t>
            </a:r>
            <a:r>
              <a:rPr sz="4700" dirty="0" err="1">
                <a:latin typeface="Arial"/>
                <a:ea typeface="Arial"/>
                <a:cs typeface="Arial"/>
                <a:sym typeface="Arial"/>
              </a:rPr>
              <a:t>nano</a:t>
            </a:r>
            <a:endParaRPr sz="47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050"/>
          <p:cNvSpPr>
            <a:spLocks noGrp="1"/>
          </p:cNvSpPr>
          <p:nvPr>
            <p:ph type="body" sz="half" idx="1"/>
          </p:nvPr>
        </p:nvSpPr>
        <p:spPr>
          <a:xfrm>
            <a:off x="154163" y="3219516"/>
            <a:ext cx="6487134" cy="48560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$ </a:t>
            </a:r>
            <a:r>
              <a:rPr sz="2800" b="1" dirty="0" err="1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nano</a:t>
            </a: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 </a:t>
            </a:r>
            <a:r>
              <a:rPr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submit_generic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_slurm</a:t>
            </a:r>
            <a:r>
              <a:rPr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.sh  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</a:br>
            <a:r>
              <a:rPr sz="2800" dirty="0" smtClean="0">
                <a:solidFill>
                  <a:schemeClr val="tx1"/>
                </a:solidFill>
                <a:latin typeface="+mj-lt"/>
              </a:rPr>
              <a:t>this </a:t>
            </a:r>
            <a:r>
              <a:rPr sz="2800" dirty="0">
                <a:solidFill>
                  <a:schemeClr val="tx1"/>
                </a:solidFill>
                <a:latin typeface="+mj-lt"/>
              </a:rPr>
              <a:t>will open the named file for editing or create it if it doesn’t exist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type your text</a:t>
            </a:r>
            <a:r>
              <a:rPr sz="2800" dirty="0">
                <a:solidFill>
                  <a:schemeClr val="tx1"/>
                </a:solidFill>
                <a:latin typeface="+mj-lt"/>
              </a:rPr>
              <a:t>: the mouse will not move the cursor - navigate with the arrow keys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save and quit</a:t>
            </a:r>
            <a:r>
              <a:rPr sz="2800" dirty="0">
                <a:solidFill>
                  <a:schemeClr val="tx1"/>
                </a:solidFill>
                <a:latin typeface="+mj-lt"/>
              </a:rPr>
              <a:t>: commands are on the bottom of the screen - the “^” stands for “control”</a:t>
            </a:r>
          </a:p>
        </p:txBody>
      </p:sp>
    </p:spTree>
    <p:extLst>
      <p:ext uri="{BB962C8B-B14F-4D97-AF65-F5344CB8AC3E}">
        <p14:creationId xmlns:p14="http://schemas.microsoft.com/office/powerpoint/2010/main" val="1972874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  <p:sp>
        <p:nvSpPr>
          <p:cNvPr id="5" name="Shape 1054"/>
          <p:cNvSpPr/>
          <p:nvPr/>
        </p:nvSpPr>
        <p:spPr>
          <a:xfrm>
            <a:off x="677130" y="2293158"/>
            <a:ext cx="12092001" cy="532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submit your job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sbatch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submit_generic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_slurm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.sh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2) copy the </a:t>
            </a:r>
            <a:r>
              <a:rPr dirty="0" err="1" smtClean="0"/>
              <a:t>job_id</a:t>
            </a:r>
            <a:r>
              <a:rPr lang="en-US" dirty="0"/>
              <a:t> </a:t>
            </a:r>
            <a:r>
              <a:rPr lang="en-US" dirty="0" err="1" smtClean="0"/>
              <a:t>sbatch</a:t>
            </a:r>
            <a:r>
              <a:rPr dirty="0" smtClean="0"/>
              <a:t> </a:t>
            </a:r>
            <a:r>
              <a:rPr dirty="0"/>
              <a:t>returns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where is your job in the queue?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squeue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-u &lt;your 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dirty="0"/>
              <a:t> 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job?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checkjob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job_id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</a:p>
        </p:txBody>
      </p:sp>
      <p:sp>
        <p:nvSpPr>
          <p:cNvPr id="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677130" y="1490472"/>
            <a:ext cx="44326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53585F"/>
                </a:solidFill>
              </a:rPr>
              <a:t>SLURM </a:t>
            </a:r>
            <a:r>
              <a:rPr lang="en-US" sz="4000" dirty="0">
                <a:solidFill>
                  <a:srgbClr val="53585F"/>
                </a:solidFill>
              </a:rPr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36249950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660268" y="213116"/>
            <a:ext cx="11684289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Interactive Job Submission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518227" y="1467199"/>
            <a:ext cx="11467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By submitting an interactive job, you can access the command line on a compute node to do your work   </a:t>
            </a:r>
            <a:endParaRPr lang="en-US" dirty="0"/>
          </a:p>
        </p:txBody>
      </p:sp>
      <p:sp>
        <p:nvSpPr>
          <p:cNvPr id="10" name="Submitting interactive jobs with srun:…"/>
          <p:cNvSpPr txBox="1">
            <a:spLocks/>
          </p:cNvSpPr>
          <p:nvPr/>
        </p:nvSpPr>
        <p:spPr>
          <a:xfrm>
            <a:off x="518227" y="4526904"/>
            <a:ext cx="7761813" cy="421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srun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--x11               \</a:t>
            </a:r>
            <a:endParaRPr lang="en-US" sz="3200" b="1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--account=p12345  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--partition=short 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--time=1:00:00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--nodes=1     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ntasks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-per-node=1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--mem-per-</a:t>
            </a:r>
            <a:r>
              <a:rPr lang="en-US" sz="3200" dirty="0" err="1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cpu</a:t>
            </a: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=100M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pty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bash -</a:t>
            </a:r>
            <a:r>
              <a:rPr lang="en-US" sz="3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598" y="2988023"/>
            <a:ext cx="44326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53585F"/>
                </a:solidFill>
              </a:rPr>
              <a:t>SLURM </a:t>
            </a:r>
            <a:r>
              <a:rPr lang="en-US" sz="4000" dirty="0">
                <a:solidFill>
                  <a:srgbClr val="53585F"/>
                </a:solidFill>
              </a:rPr>
              <a:t>Scheduler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3758" y="3803630"/>
            <a:ext cx="833914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lang="en-US" dirty="0"/>
              <a:t>submit your </a:t>
            </a:r>
            <a:r>
              <a:rPr lang="en-US" dirty="0" smtClean="0"/>
              <a:t>job from the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02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058" name="Shape 1058"/>
          <p:cNvSpPr/>
          <p:nvPr/>
        </p:nvSpPr>
        <p:spPr>
          <a:xfrm>
            <a:off x="1483715" y="5986035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endParaRPr dirty="0"/>
          </a:p>
          <a:p>
            <a:pPr algn="l"/>
            <a:r>
              <a:rPr u="sng" dirty="0">
                <a:hlinkClick r:id="rId2"/>
              </a:rPr>
              <a:t>https://kb.northwestern.edu/page.php?id=70719</a:t>
            </a:r>
          </a:p>
        </p:txBody>
      </p:sp>
      <p:sp>
        <p:nvSpPr>
          <p:cNvPr id="1059" name="Shape 1059"/>
          <p:cNvSpPr/>
          <p:nvPr/>
        </p:nvSpPr>
        <p:spPr>
          <a:xfrm>
            <a:off x="3128340" y="5293889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Example Jobs 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483715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https://kb.northwestern.edu/page.php?id=69247</a:t>
            </a:r>
          </a:p>
        </p:txBody>
      </p:sp>
      <p:sp>
        <p:nvSpPr>
          <p:cNvPr id="1061" name="Shape 1061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Jobs on Quest </a:t>
            </a:r>
          </a:p>
        </p:txBody>
      </p:sp>
      <p:sp>
        <p:nvSpPr>
          <p:cNvPr id="9" name="Shape 949"/>
          <p:cNvSpPr/>
          <p:nvPr/>
        </p:nvSpPr>
        <p:spPr>
          <a:xfrm>
            <a:off x="725992" y="213116"/>
            <a:ext cx="11552843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J</a:t>
            </a:r>
            <a:r>
              <a:rPr lang="en-US" dirty="0" smtClean="0"/>
              <a:t>ob Submission Examples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>
            <a:spLocks noGrp="1"/>
          </p:cNvSpPr>
          <p:nvPr>
            <p:ph type="title"/>
          </p:nvPr>
        </p:nvSpPr>
        <p:spPr>
          <a:xfrm>
            <a:off x="1300479" y="2480681"/>
            <a:ext cx="11704322" cy="15092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1065" name="Shape 1065"/>
          <p:cNvSpPr>
            <a:spLocks noGrp="1"/>
          </p:cNvSpPr>
          <p:nvPr>
            <p:ph type="body" sz="half" idx="1"/>
          </p:nvPr>
        </p:nvSpPr>
        <p:spPr>
          <a:xfrm>
            <a:off x="1300480" y="4334933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hlinkClick r:id="rId3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  <a:endParaRPr u="sng">
              <a:hlinkClick r:id="rId3"/>
            </a:endParaR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06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505329" y="829186"/>
            <a:ext cx="11978637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700" dirty="0"/>
              <a:t>Research Computing: the Consultants</a:t>
            </a:r>
          </a:p>
        </p:txBody>
      </p:sp>
      <p:sp>
        <p:nvSpPr>
          <p:cNvPr id="148" name="Shape 148"/>
          <p:cNvSpPr/>
          <p:nvPr/>
        </p:nvSpPr>
        <p:spPr>
          <a:xfrm>
            <a:off x="608171" y="3570832"/>
            <a:ext cx="3226305" cy="4165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Social Sciences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Computer Science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Materials </a:t>
            </a:r>
            <a:r>
              <a:rPr sz="2400" dirty="0" smtClean="0"/>
              <a:t>Science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Engineering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Astrophysics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Science 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Bioinformatics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Cloud Computing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</a:t>
            </a:r>
            <a:r>
              <a:rPr sz="2400" dirty="0" smtClean="0"/>
              <a:t>Workflow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Data Management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Visualizations</a:t>
            </a:r>
          </a:p>
        </p:txBody>
      </p:sp>
      <p:sp>
        <p:nvSpPr>
          <p:cNvPr id="149" name="Shape 149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sp>
        <p:nvSpPr>
          <p:cNvPr id="2" name="Rectangle 1"/>
          <p:cNvSpPr/>
          <p:nvPr/>
        </p:nvSpPr>
        <p:spPr>
          <a:xfrm>
            <a:off x="608171" y="1945513"/>
            <a:ext cx="43226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 are a team under Northwestern Information Technology with research backgrounds </a:t>
            </a:r>
            <a:r>
              <a:rPr lang="en-US" sz="2400" dirty="0" smtClean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in:</a:t>
            </a:r>
            <a:endParaRPr lang="en-US" sz="2400" dirty="0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15418" y="2387697"/>
            <a:ext cx="6029554" cy="3941003"/>
            <a:chOff x="6015418" y="2387697"/>
            <a:chExt cx="6029554" cy="3941003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6049620" y="2387697"/>
              <a:ext cx="5995352" cy="3905835"/>
              <a:chOff x="5126741" y="3570832"/>
              <a:chExt cx="7256133" cy="4727205"/>
            </a:xfrm>
          </p:grpSpPr>
          <p:pic>
            <p:nvPicPr>
              <p:cNvPr id="18" name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646974" y="3570832"/>
                <a:ext cx="2191421" cy="2191421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19" name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223873" y="3603251"/>
                <a:ext cx="2159001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0" name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126741" y="3570832"/>
                <a:ext cx="2159003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3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0201370" y="6139035"/>
                <a:ext cx="2159002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</p:grpSp>
        <p:pic>
          <p:nvPicPr>
            <p:cNvPr id="1030" name="Picture 6" descr="https://dl.boxcloud.com/api/2.0/internal_files/510121627705/versions/540141442105/representations/jpg_paged_2048x2048/content/1.jpg?access_token=1!VHDU56_XiaXBJ1H5obM8whZBCj2cxXGZbg1hssLMiNRG4VeekI9dacdOAd5SBbP82uCUOAPA9hOZpB4vFewzLinwJksKr1Hx5xVuZQIqg1r4MuPfHTrElGo2mG8qMX6oyzx3MeFgxCLFdK_eflPCt12PdAqf1D9OmzoomPsJmygK3so0htc8zD6tLrix_2vVVZHoc4d1qGATnIeVxK_yLreB0qkUk0VyzK8lpQ00DJU6pP35MuaHamod1VEhZm09GH3dR6PubDlNFOOBG_jhx7p0g4mfBYQTDn7zlllfLIQKVFBk8dcunQcSazbzJL1BeWXO5GVcbvcEb0yir-rNvtF6d-rCbUoWWi8EbU2_ZbX-a4MmIHLvwmLtOgLvAqXW3g3rPkbgWuAqaPSkUZAYUcmbv9CDODEwzL8Aq2ZvQGmYgyhqxxRzYwpxqdZ1-W1IubI3qZweF-BUhFJ_jS7HKU-CBnP3cEHufxFgLayQvFRG4t9gsYIIYqa_6JmobVRZoPYL547xf4j913bMlm7hohES9kZ6IBmviRk4jHWHcFKay9-SaLdHH9zABf-hnzPQ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126" y="4476428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dl.boxcloud.com/api/2.0/internal_files/510117334060/versions/540137236060/representations/jpg_paged_2048x2048/content/1.jpg?access_token=1!WxQ73hkFf-EHMLxEgLFYRRHoU13Bh9xtG-hXi2D3CtiUwPVAd-8qbkbb_RUB-MSrfjeRSNilXwzQNzMrOETTBWzf6MKppu00W6ROPZmkeSi2FvO6VkqEfXltuLTi8pkLlTMl8wgFXij5eW_jiASecb3EuGPi6u3e8swB8g2kFhDgL_ZGGlcZwRW2rpJTBn8Mi3LzHKoOv52YB1IkRrWK0gIYv15Zc331jDUhOzKkg-8uk_p3WIJtZHNf91QUXF8KlnkrUN1wB7R4rpUbmspyyewgcH1pO5op5fJjKbGTFgDQU53fiNjennd9B4g9Tam9XWnuyMm3PuX5hoxEZ_i9Wco3QhphhQm-p7IMZ2HJMLIUBlGJOR_CtyqSFjHuRy4Qw5CMPNFbBuMCn_r0dBljgvP-jMwVBQ9xj-ONRUCHUqXvFmsrY7wBUqzGm0HM8zcY2hzwjDYx6dqe-5Z7WZcbzraEHne538iIvaw6OG-ne2cKSZ4utZ4w6NCB6RoRfpknDHZ_ZfzAFC08R36InkKehFh5uQFvzlQ_9jBSGqe0qqev8-SFe-F2TyyM_PMKtLeM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418" y="4473645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3279" y="6468477"/>
            <a:ext cx="1892110" cy="190885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1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5" name="Shape 177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solidFill>
                  <a:srgbClr val="53585F"/>
                </a:solidFill>
              </a:rPr>
              <a:t>text editor: vi/vim</a:t>
            </a:r>
          </a:p>
        </p:txBody>
      </p:sp>
      <p:sp>
        <p:nvSpPr>
          <p:cNvPr id="6" name="Shape 1778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/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On command line: “vi submit_generic.sh”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You land in command mode 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enter insert mode: “</a:t>
            </a:r>
            <a:r>
              <a:rPr dirty="0" err="1">
                <a:solidFill>
                  <a:schemeClr val="tx1"/>
                </a:solidFill>
              </a:rPr>
              <a:t>i</a:t>
            </a:r>
            <a:r>
              <a:rPr dirty="0">
                <a:solidFill>
                  <a:schemeClr val="tx1"/>
                </a:solidFill>
              </a:rPr>
              <a:t>” where the cursor is; “o” inserts one line below that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Navigate with arrow keys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insert mode: “esc”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save: “:w”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exit: “:q”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without saving: “q!”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/>
              <a:t>Python package installation</a:t>
            </a:r>
            <a:endParaRPr dirty="0"/>
          </a:p>
        </p:txBody>
      </p:sp>
      <p:sp>
        <p:nvSpPr>
          <p:cNvPr id="5" name="Shape 1798"/>
          <p:cNvSpPr>
            <a:spLocks noGrp="1"/>
          </p:cNvSpPr>
          <p:nvPr>
            <p:ph type="body" sz="half" idx="1"/>
          </p:nvPr>
        </p:nvSpPr>
        <p:spPr>
          <a:xfrm>
            <a:off x="952499" y="2603500"/>
            <a:ext cx="10790321" cy="6286500"/>
          </a:xfrm>
          <a:prstGeom prst="rect">
            <a:avLst/>
          </a:prstGeom>
        </p:spPr>
        <p:txBody>
          <a:bodyPr/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python 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python (2.7)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pip install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–user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–upgrade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>
                <a:solidFill>
                  <a:schemeClr val="tx1"/>
                </a:solidFill>
              </a:rPr>
              <a:t>Install the package  - check in 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/.local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 smtClean="0">
                <a:solidFill>
                  <a:schemeClr val="tx1"/>
                </a:solidFill>
                <a:sym typeface="Helvetica"/>
              </a:rPr>
              <a:t>Start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python and to test type 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import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tensorflow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 as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tf</a:t>
            </a:r>
            <a:endParaRPr lang="en-US" sz="252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olidFill>
                  <a:schemeClr val="tx1"/>
                </a:solidFill>
                <a:sym typeface="Helvetica"/>
              </a:rPr>
              <a:t>You can exit python by typing: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quit()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and press enter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02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8">
            <a:extLst>
              <a:ext uri="{FF2B5EF4-FFF2-40B4-BE49-F238E27FC236}">
                <a16:creationId xmlns:a16="http://schemas.microsoft.com/office/drawing/2014/main" id="{E943DB40-B5CC-6645-8C8C-582519A332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2500" y="2302329"/>
            <a:ext cx="10790321" cy="72373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R/3.4.3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R (3.4.3)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R (</a:t>
            </a:r>
            <a:r>
              <a:rPr lang="en-US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the R interpreter environment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can click yes to all the options 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 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quit()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then type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(for no)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Installations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 be in home directory under: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/R/x86_64-pc-linux-gnu-library/3.4/</a:t>
            </a:r>
          </a:p>
          <a:p>
            <a:endParaRPr lang="en-US" dirty="0"/>
          </a:p>
        </p:txBody>
      </p:sp>
      <p:sp>
        <p:nvSpPr>
          <p:cNvPr id="5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R </a:t>
            </a:r>
            <a:r>
              <a:rPr lang="en-US" dirty="0"/>
              <a:t>package installation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23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67599"/>
            <a:ext cx="11708423" cy="2039531"/>
          </a:xfr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own package/libraries: </a:t>
            </a:r>
            <a:r>
              <a:rPr lang="en-US" dirty="0" err="1">
                <a:solidFill>
                  <a:srgbClr val="53585F"/>
                </a:solidFill>
              </a:rPr>
              <a:t>fftw</a:t>
            </a:r>
            <a:endParaRPr lang="en-US" dirty="0">
              <a:solidFill>
                <a:srgbClr val="53585F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4892" y="1915031"/>
            <a:ext cx="12449908" cy="6851104"/>
          </a:xfr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Create a directory and download: </a:t>
            </a: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$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cd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http://www.fftw.org/fftw-3.3.7.tar.gz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Unpack</a:t>
            </a:r>
            <a:r>
              <a:rPr lang="en-US" sz="2000" dirty="0">
                <a:solidFill>
                  <a:schemeClr val="tx1"/>
                </a:solidFill>
              </a:rPr>
              <a:t>: 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–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xvmf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fftw-3.3.7.tar.gz 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Enter </a:t>
            </a:r>
            <a:r>
              <a:rPr lang="en-US" sz="2000" dirty="0">
                <a:solidFill>
                  <a:schemeClr val="tx1"/>
                </a:solidFill>
              </a:rPr>
              <a:t>package directory, configure and build 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fftw-3.3.7 ; ./configure –prefix=/home/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 make ; make install</a:t>
            </a:r>
          </a:p>
          <a:p>
            <a:pPr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Inspect </a:t>
            </a:r>
            <a:r>
              <a:rPr lang="en-US" sz="2000" dirty="0">
                <a:solidFill>
                  <a:schemeClr val="tx1"/>
                </a:solidFill>
              </a:rPr>
              <a:t>installation: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Installation contains directories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  include  lib  share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Add environmental </a:t>
            </a:r>
            <a:r>
              <a:rPr lang="en-US" sz="2000" dirty="0">
                <a:solidFill>
                  <a:schemeClr val="tx1"/>
                </a:solidFill>
              </a:rPr>
              <a:t>variables in your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file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/bin:$PATH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$LD_LIBRARY_PATH=/home/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/lib:$LD_LIBRARY_PATH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PKG_CONFiG_PATH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=$LD_LIBRARY_PATH/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:$PKG_CONFIG_PATH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6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09454"/>
            <a:ext cx="10212805" cy="1085423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code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4800" y="1899565"/>
            <a:ext cx="12029440" cy="6892141"/>
          </a:xfr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Download a sample code that needs your libraries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http://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geco.mines.edu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/files/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userguides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techReports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mklWrappers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fft_example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test \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 -lfftw3 -lm \ 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/include </a:t>
            </a: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./test &gt;&amp; output 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CEDB8-D0FD-8C4D-AC82-4E6B12BED5C8}"/>
              </a:ext>
            </a:extLst>
          </p:cNvPr>
          <p:cNvSpPr/>
          <p:nvPr/>
        </p:nvSpPr>
        <p:spPr>
          <a:xfrm>
            <a:off x="6174758" y="4791998"/>
            <a:ext cx="572807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Compiler-Source-Exec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50930-E599-114B-AD7B-FC005AE19C9C}"/>
              </a:ext>
            </a:extLst>
          </p:cNvPr>
          <p:cNvSpPr/>
          <p:nvPr/>
        </p:nvSpPr>
        <p:spPr>
          <a:xfrm>
            <a:off x="9038794" y="5620740"/>
            <a:ext cx="3641105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Linking to libraries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&amp;headers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51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quest-help@northwestern.edu</a:t>
            </a:r>
          </a:p>
        </p:txBody>
      </p:sp>
      <p:sp>
        <p:nvSpPr>
          <p:cNvPr id="179" name="Shape 179"/>
          <p:cNvSpPr/>
          <p:nvPr/>
        </p:nvSpPr>
        <p:spPr>
          <a:xfrm>
            <a:off x="505329" y="2305076"/>
            <a:ext cx="4118843" cy="431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Providing infrastructure, training, and support for:</a:t>
            </a:r>
          </a:p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General c</a:t>
            </a:r>
            <a:r>
              <a:rPr dirty="0" smtClean="0"/>
              <a:t>omputing</a:t>
            </a:r>
            <a:endParaRPr lang="en-US" dirty="0" smtClean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High performance computing</a:t>
            </a:r>
            <a:r>
              <a:rPr dirty="0" smtClean="0"/>
              <a:t> </a:t>
            </a:r>
            <a:endParaRPr dirty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processing and analysis Bioinformatics pipelines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management, sharing, </a:t>
            </a:r>
            <a:r>
              <a:rPr dirty="0" smtClean="0"/>
              <a:t>and </a:t>
            </a:r>
            <a:r>
              <a:rPr dirty="0"/>
              <a:t>storage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Software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21" name="Shape 147"/>
          <p:cNvSpPr/>
          <p:nvPr/>
        </p:nvSpPr>
        <p:spPr>
          <a:xfrm>
            <a:off x="505329" y="829186"/>
            <a:ext cx="11978637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700" dirty="0"/>
              <a:t>Research Computing: the Consultants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015418" y="2387697"/>
            <a:ext cx="6029554" cy="3941003"/>
            <a:chOff x="6015418" y="2387697"/>
            <a:chExt cx="6029554" cy="3941003"/>
          </a:xfrm>
        </p:grpSpPr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6049620" y="2387697"/>
              <a:ext cx="5995352" cy="3905835"/>
              <a:chOff x="5126741" y="3570832"/>
              <a:chExt cx="7256133" cy="4727205"/>
            </a:xfrm>
          </p:grpSpPr>
          <p:pic>
            <p:nvPicPr>
              <p:cNvPr id="33" name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646974" y="3570832"/>
                <a:ext cx="2191421" cy="2191421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34" name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223873" y="3603251"/>
                <a:ext cx="2159001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35" name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126741" y="3570832"/>
                <a:ext cx="2159003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36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0201370" y="6139035"/>
                <a:ext cx="2159002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</p:grpSp>
        <p:pic>
          <p:nvPicPr>
            <p:cNvPr id="19" name="Picture 6" descr="https://dl.boxcloud.com/api/2.0/internal_files/510121627705/versions/540141442105/representations/jpg_paged_2048x2048/content/1.jpg?access_token=1!VHDU56_XiaXBJ1H5obM8whZBCj2cxXGZbg1hssLMiNRG4VeekI9dacdOAd5SBbP82uCUOAPA9hOZpB4vFewzLinwJksKr1Hx5xVuZQIqg1r4MuPfHTrElGo2mG8qMX6oyzx3MeFgxCLFdK_eflPCt12PdAqf1D9OmzoomPsJmygK3so0htc8zD6tLrix_2vVVZHoc4d1qGATnIeVxK_yLreB0qkUk0VyzK8lpQ00DJU6pP35MuaHamod1VEhZm09GH3dR6PubDlNFOOBG_jhx7p0g4mfBYQTDn7zlllfLIQKVFBk8dcunQcSazbzJL1BeWXO5GVcbvcEb0yir-rNvtF6d-rCbUoWWi8EbU2_ZbX-a4MmIHLvwmLtOgLvAqXW3g3rPkbgWuAqaPSkUZAYUcmbv9CDODEwzL8Aq2ZvQGmYgyhqxxRzYwpxqdZ1-W1IubI3qZweF-BUhFJ_jS7HKU-CBnP3cEHufxFgLayQvFRG4t9gsYIIYqa_6JmobVRZoPYL547xf4j913bMlm7hohES9kZ6IBmviRk4jHWHcFKay9-SaLdHH9zABf-hnzPQ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126" y="4476428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https://dl.boxcloud.com/api/2.0/internal_files/510117334060/versions/540137236060/representations/jpg_paged_2048x2048/content/1.jpg?access_token=1!WxQ73hkFf-EHMLxEgLFYRRHoU13Bh9xtG-hXi2D3CtiUwPVAd-8qbkbb_RUB-MSrfjeRSNilXwzQNzMrOETTBWzf6MKppu00W6ROPZmkeSi2FvO6VkqEfXltuLTi8pkLlTMl8wgFXij5eW_jiASecb3EuGPi6u3e8swB8g2kFhDgL_ZGGlcZwRW2rpJTBn8Mi3LzHKoOv52YB1IkRrWK0gIYv15Zc331jDUhOzKkg-8uk_p3WIJtZHNf91QUXF8KlnkrUN1wB7R4rpUbmspyyewgcH1pO5op5fJjKbGTFgDQU53fiNjennd9B4g9Tam9XWnuyMm3PuX5hoxEZ_i9Wco3QhphhQm-p7IMZ2HJMLIUBlGJOR_CtyqSFjHuRy4Qw5CMPNFbBuMCn_r0dBljgvP-jMwVBQ9xj-ONRUCHUqXvFmsrY7wBUqzGm0HM8zcY2hzwjDYx6dqe-5Z7WZcbzraEHne538iIvaw6OG-ne2cKSZ4utZ4w6NCB6RoRfpknDHZ_ZfzAFC08R36InkKehFh5uQFvzlQ_9jBSGqe0qqev8-SFe-F2TyyM_PMKtLeM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5418" y="4473645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3279" y="6468477"/>
            <a:ext cx="1892110" cy="1908854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185" name="Group 185"/>
          <p:cNvGrpSpPr/>
          <p:nvPr/>
        </p:nvGrpSpPr>
        <p:grpSpPr>
          <a:xfrm>
            <a:off x="1795779" y="5594958"/>
            <a:ext cx="8762011" cy="3067919"/>
            <a:chOff x="0" y="0"/>
            <a:chExt cx="8762010" cy="3067917"/>
          </a:xfrm>
        </p:grpSpPr>
        <p:sp>
          <p:nvSpPr>
            <p:cNvPr id="183" name="Shape 18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84" name="Screen Shot 2017-10-09 at 2.07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8632" cy="306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Shape 186"/>
          <p:cNvSpPr/>
          <p:nvPr/>
        </p:nvSpPr>
        <p:spPr>
          <a:xfrm>
            <a:off x="5504473" y="1839551"/>
            <a:ext cx="11413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&gt;860</a:t>
            </a:r>
            <a:endParaRPr dirty="0"/>
          </a:p>
        </p:txBody>
      </p:sp>
      <p:sp>
        <p:nvSpPr>
          <p:cNvPr id="187" name="Shape 187"/>
          <p:cNvSpPr/>
          <p:nvPr/>
        </p:nvSpPr>
        <p:spPr>
          <a:xfrm>
            <a:off x="6429396" y="6992760"/>
            <a:ext cx="178254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~25,000</a:t>
            </a:r>
            <a:endParaRPr dirty="0"/>
          </a:p>
        </p:txBody>
      </p:sp>
      <p:grpSp>
        <p:nvGrpSpPr>
          <p:cNvPr id="194" name="Group 194"/>
          <p:cNvGrpSpPr/>
          <p:nvPr/>
        </p:nvGrpSpPr>
        <p:grpSpPr>
          <a:xfrm>
            <a:off x="2649066" y="980762"/>
            <a:ext cx="9583722" cy="5094885"/>
            <a:chOff x="0" y="0"/>
            <a:chExt cx="9583721" cy="5094883"/>
          </a:xfrm>
        </p:grpSpPr>
        <p:sp>
          <p:nvSpPr>
            <p:cNvPr id="188" name="Shape 188"/>
            <p:cNvSpPr/>
            <p:nvPr/>
          </p:nvSpPr>
          <p:spPr>
            <a:xfrm>
              <a:off x="-1" y="235992"/>
              <a:ext cx="410382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214649" y="-1"/>
              <a:ext cx="5369073" cy="5094885"/>
              <a:chOff x="0" y="0"/>
              <a:chExt cx="5369071" cy="5094883"/>
            </a:xfrm>
          </p:grpSpPr>
          <p:pic>
            <p:nvPicPr>
              <p:cNvPr id="18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00" y="185083"/>
                <a:ext cx="4481330" cy="44813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Shape 190"/>
              <p:cNvSpPr/>
              <p:nvPr/>
            </p:nvSpPr>
            <p:spPr>
              <a:xfrm>
                <a:off x="2917308" y="-1"/>
                <a:ext cx="1209584" cy="5012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0" y="20478"/>
                <a:ext cx="1512690" cy="5074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4099071" y="169860"/>
                <a:ext cx="1270001" cy="46727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sp>
        <p:nvSpPr>
          <p:cNvPr id="1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2" animBg="1" advAuto="0"/>
      <p:bldP spid="186" grpId="3" animBg="1" advAuto="0"/>
      <p:bldP spid="187" grpId="4" animBg="1" advAuto="0"/>
      <p:bldP spid="19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2098799" y="9232738"/>
            <a:ext cx="255756" cy="3519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558318" y="1676491"/>
            <a:ext cx="9888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Desktop vs. Quest</a:t>
            </a:r>
          </a:p>
        </p:txBody>
      </p:sp>
      <p:sp>
        <p:nvSpPr>
          <p:cNvPr id="218" name="Shape 218"/>
          <p:cNvSpPr/>
          <p:nvPr/>
        </p:nvSpPr>
        <p:spPr>
          <a:xfrm>
            <a:off x="4300067" y="3222998"/>
            <a:ext cx="4404666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Processor Speed:	2.2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Number of Processors:	1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Total Number of Cores: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L3 Cache:	4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Memory:	8 GB</a:t>
            </a:r>
          </a:p>
        </p:txBody>
      </p:sp>
      <p:sp>
        <p:nvSpPr>
          <p:cNvPr id="219" name="Shape 219"/>
          <p:cNvSpPr/>
          <p:nvPr/>
        </p:nvSpPr>
        <p:spPr>
          <a:xfrm>
            <a:off x="4207103" y="6173486"/>
            <a:ext cx="4590594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Processor Speed:	2.5-3.3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Number of Processors: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Total Number of Cores:	</a:t>
            </a:r>
            <a:r>
              <a:rPr dirty="0" smtClean="0"/>
              <a:t>24</a:t>
            </a:r>
            <a:r>
              <a:rPr lang="en-US" dirty="0" smtClean="0"/>
              <a:t>+</a:t>
            </a:r>
            <a:endParaRPr dirty="0"/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L3 Cache:	30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Memory:	</a:t>
            </a:r>
            <a:r>
              <a:rPr lang="en-US" dirty="0" smtClean="0"/>
              <a:t>96 - 192</a:t>
            </a:r>
            <a:r>
              <a:rPr dirty="0" smtClean="0"/>
              <a:t> </a:t>
            </a:r>
            <a:r>
              <a:rPr dirty="0"/>
              <a:t>GB</a:t>
            </a:r>
          </a:p>
        </p:txBody>
      </p:sp>
      <p:sp>
        <p:nvSpPr>
          <p:cNvPr id="220" name="Shape 220"/>
          <p:cNvSpPr/>
          <p:nvPr/>
        </p:nvSpPr>
        <p:spPr>
          <a:xfrm>
            <a:off x="2033980" y="4050581"/>
            <a:ext cx="368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21" name="Shape 221"/>
          <p:cNvSpPr/>
          <p:nvPr/>
        </p:nvSpPr>
        <p:spPr>
          <a:xfrm>
            <a:off x="1647597" y="6420227"/>
            <a:ext cx="11413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860+</a:t>
            </a:r>
          </a:p>
        </p:txBody>
      </p:sp>
      <p:sp>
        <p:nvSpPr>
          <p:cNvPr id="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443177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19" grpId="0" animBg="1" advAuto="0"/>
      <p:bldP spid="220" grpId="0" animBg="1" advAuto="0"/>
      <p:bldP spid="22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202" name="Group 202"/>
          <p:cNvGrpSpPr/>
          <p:nvPr/>
        </p:nvGrpSpPr>
        <p:grpSpPr>
          <a:xfrm>
            <a:off x="1141944" y="1169668"/>
            <a:ext cx="10313591" cy="3492501"/>
            <a:chOff x="85267" y="0"/>
            <a:chExt cx="10313589" cy="3492500"/>
          </a:xfrm>
        </p:grpSpPr>
        <p:sp>
          <p:nvSpPr>
            <p:cNvPr id="200" name="Shape 200"/>
            <p:cNvSpPr/>
            <p:nvPr/>
          </p:nvSpPr>
          <p:spPr>
            <a:xfrm>
              <a:off x="85267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01" name="Screen Shot 2017-10-09 at 2.04.0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79257" y="0"/>
              <a:ext cx="4419601" cy="349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Group 205"/>
          <p:cNvGrpSpPr/>
          <p:nvPr/>
        </p:nvGrpSpPr>
        <p:grpSpPr>
          <a:xfrm>
            <a:off x="2960894" y="4251465"/>
            <a:ext cx="7083012" cy="4685852"/>
            <a:chOff x="0" y="0"/>
            <a:chExt cx="7083010" cy="4685850"/>
          </a:xfrm>
        </p:grpSpPr>
        <p:sp>
          <p:nvSpPr>
            <p:cNvPr id="203" name="Shape 203"/>
            <p:cNvSpPr/>
            <p:nvPr/>
          </p:nvSpPr>
          <p:spPr>
            <a:xfrm>
              <a:off x="3970392" y="2817451"/>
              <a:ext cx="31126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nodes in racks</a:t>
              </a:r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14389" cy="468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5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09" name="Screen Shot 2017-10-11 at 8.5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50" y="1503548"/>
            <a:ext cx="90551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21502" y="6854511"/>
            <a:ext cx="1032037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4765640" y="1032996"/>
            <a:ext cx="2832101" cy="7302501"/>
            <a:chOff x="0" y="0"/>
            <a:chExt cx="2832100" cy="7302500"/>
          </a:xfrm>
        </p:grpSpPr>
        <p:pic>
          <p:nvPicPr>
            <p:cNvPr id="212" name="Screen Shot 2017-10-11 at 9.04.1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400300" cy="674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icture 21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32100" cy="7302500"/>
            </a:xfrm>
            <a:prstGeom prst="rect">
              <a:avLst/>
            </a:prstGeom>
            <a:effectLst/>
          </p:spPr>
        </p:pic>
      </p:grpSp>
      <p:sp>
        <p:nvSpPr>
          <p:cNvPr id="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3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1115599" y="2216444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860+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29155"/>
            <a:ext cx="582210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192, </a:t>
            </a:r>
            <a:r>
              <a:rPr dirty="0" smtClean="0"/>
              <a:t>128</a:t>
            </a:r>
            <a:r>
              <a:rPr lang="en-US" dirty="0" smtClean="0"/>
              <a:t> GB or 96 GB</a:t>
            </a:r>
            <a:r>
              <a:rPr dirty="0" smtClean="0"/>
              <a:t> </a:t>
            </a:r>
            <a:r>
              <a:rPr dirty="0"/>
              <a:t>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20654" cy="3443071"/>
            <a:chOff x="0" y="0"/>
            <a:chExt cx="3420652" cy="3443070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7023"/>
              <a:ext cx="30536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/projects/p123</a:t>
              </a:r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8337"/>
            <a:ext cx="114494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Allocation: compute hours, storage space, group</a:t>
            </a:r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3"/>
            <a:ext cx="6105478" cy="2771370"/>
            <a:chOff x="0" y="-1"/>
            <a:chExt cx="6105476" cy="2771369"/>
          </a:xfrm>
        </p:grpSpPr>
        <p:sp>
          <p:nvSpPr>
            <p:cNvPr id="928" name="Shape 928"/>
            <p:cNvSpPr/>
            <p:nvPr/>
          </p:nvSpPr>
          <p:spPr>
            <a:xfrm>
              <a:off x="79794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21</a:t>
              </a:r>
              <a:endParaRPr dirty="0"/>
            </a:p>
          </p:txBody>
        </p:sp>
        <p:sp>
          <p:nvSpPr>
            <p:cNvPr id="929" name="Shape 929"/>
            <p:cNvSpPr/>
            <p:nvPr/>
          </p:nvSpPr>
          <p:spPr>
            <a:xfrm>
              <a:off x="1671859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22</a:t>
              </a:r>
              <a:endParaRPr dirty="0"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63923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23</a:t>
              </a:r>
              <a:endParaRPr dirty="0"/>
            </a:p>
          </p:txBody>
        </p:sp>
        <p:sp>
          <p:nvSpPr>
            <p:cNvPr id="931" name="Shape 931"/>
            <p:cNvSpPr/>
            <p:nvPr/>
          </p:nvSpPr>
          <p:spPr>
            <a:xfrm>
              <a:off x="4855988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24</a:t>
              </a:r>
              <a:endParaRPr dirty="0"/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289640" y="5635080"/>
            <a:ext cx="1943729" cy="1591221"/>
            <a:chOff x="0" y="0"/>
            <a:chExt cx="1943728" cy="1591220"/>
          </a:xfrm>
        </p:grpSpPr>
        <p:sp>
          <p:nvSpPr>
            <p:cNvPr id="945" name="Shape 945"/>
            <p:cNvSpPr/>
            <p:nvPr/>
          </p:nvSpPr>
          <p:spPr>
            <a:xfrm>
              <a:off x="481790" y="335825"/>
              <a:ext cx="146193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lang="en-US" dirty="0" err="1" smtClean="0"/>
                <a:t>sbatch</a:t>
              </a:r>
              <a:endParaRPr dirty="0"/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6" y="3671274"/>
            <a:ext cx="5041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" grpId="2" animBg="1" advAuto="0"/>
      <p:bldP spid="918" grpId="3" animBg="1" advAuto="0"/>
      <p:bldP spid="926" grpId="4" animBg="1" advAuto="0"/>
      <p:bldP spid="927" grpId="6" animBg="1" advAuto="0"/>
      <p:bldP spid="941" grpId="8" animBg="1" advAuto="0"/>
      <p:bldP spid="942" grpId="7" animBg="1" advAuto="0"/>
      <p:bldP spid="943" grpId="5" animBg="1" advAuto="0"/>
      <p:bldP spid="948" grpId="9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9506</TotalTime>
  <Words>1847</Words>
  <Application>Microsoft Office PowerPoint</Application>
  <PresentationFormat>Custom</PresentationFormat>
  <Paragraphs>381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Courier</vt:lpstr>
      <vt:lpstr>Courier New</vt:lpstr>
      <vt:lpstr>Helvetica</vt:lpstr>
      <vt:lpstr>Helvetica Light</vt:lpstr>
      <vt:lpstr>Helvetica Neue</vt:lpstr>
      <vt:lpstr>Menlo</vt:lpstr>
      <vt:lpstr>Wingdings</vt:lpstr>
      <vt:lpstr>White</vt:lpstr>
      <vt:lpstr>Introduction to 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editor: nano</vt:lpstr>
      <vt:lpstr>PowerPoint Presentation</vt:lpstr>
      <vt:lpstr>PowerPoint Presentation</vt:lpstr>
      <vt:lpstr>PowerPoint Presentation</vt:lpstr>
      <vt:lpstr>Questions?</vt:lpstr>
      <vt:lpstr>text editor: vi/vim</vt:lpstr>
      <vt:lpstr>Python package installation</vt:lpstr>
      <vt:lpstr>R package installation</vt:lpstr>
      <vt:lpstr>Build your own package/libraries: fftw</vt:lpstr>
      <vt:lpstr>Build your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Skills for Researchers Intro to Quest</dc:title>
  <dc:creator>alper</dc:creator>
  <cp:lastModifiedBy>Alper Kinaci</cp:lastModifiedBy>
  <cp:revision>114</cp:revision>
  <dcterms:modified xsi:type="dcterms:W3CDTF">2020-12-21T18:30:32Z</dcterms:modified>
</cp:coreProperties>
</file>